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310" r:id="rId4"/>
    <p:sldId id="320" r:id="rId5"/>
    <p:sldId id="260" r:id="rId6"/>
    <p:sldId id="267" r:id="rId7"/>
    <p:sldId id="268" r:id="rId8"/>
    <p:sldId id="269" r:id="rId9"/>
    <p:sldId id="270" r:id="rId10"/>
    <p:sldId id="271" r:id="rId11"/>
    <p:sldId id="321" r:id="rId12"/>
    <p:sldId id="272" r:id="rId13"/>
    <p:sldId id="273" r:id="rId14"/>
    <p:sldId id="274" r:id="rId15"/>
    <p:sldId id="275" r:id="rId16"/>
    <p:sldId id="276" r:id="rId17"/>
    <p:sldId id="261" r:id="rId18"/>
    <p:sldId id="322" r:id="rId19"/>
    <p:sldId id="323" r:id="rId20"/>
    <p:sldId id="277" r:id="rId21"/>
    <p:sldId id="266" r:id="rId22"/>
    <p:sldId id="324" r:id="rId23"/>
    <p:sldId id="314" r:id="rId24"/>
    <p:sldId id="315" r:id="rId25"/>
    <p:sldId id="313" r:id="rId26"/>
    <p:sldId id="316" r:id="rId27"/>
    <p:sldId id="317" r:id="rId28"/>
    <p:sldId id="325" r:id="rId29"/>
    <p:sldId id="279" r:id="rId30"/>
    <p:sldId id="278" r:id="rId31"/>
    <p:sldId id="280" r:id="rId32"/>
    <p:sldId id="327" r:id="rId33"/>
    <p:sldId id="328" r:id="rId34"/>
    <p:sldId id="329" r:id="rId35"/>
    <p:sldId id="330" r:id="rId36"/>
    <p:sldId id="326" r:id="rId37"/>
    <p:sldId id="289" r:id="rId38"/>
    <p:sldId id="288" r:id="rId39"/>
    <p:sldId id="290" r:id="rId40"/>
    <p:sldId id="291" r:id="rId41"/>
    <p:sldId id="264" r:id="rId42"/>
    <p:sldId id="292" r:id="rId43"/>
    <p:sldId id="293" r:id="rId44"/>
    <p:sldId id="295" r:id="rId45"/>
    <p:sldId id="294" r:id="rId46"/>
    <p:sldId id="331" r:id="rId47"/>
    <p:sldId id="332" r:id="rId48"/>
    <p:sldId id="265" r:id="rId49"/>
    <p:sldId id="333" r:id="rId50"/>
    <p:sldId id="296" r:id="rId51"/>
    <p:sldId id="298" r:id="rId52"/>
    <p:sldId id="334"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autoAdjust="0"/>
    <p:restoredTop sz="94660"/>
  </p:normalViewPr>
  <p:slideViewPr>
    <p:cSldViewPr snapToGrid="0">
      <p:cViewPr varScale="1">
        <p:scale>
          <a:sx n="56" d="100"/>
          <a:sy n="56" d="100"/>
        </p:scale>
        <p:origin x="3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7331-829F-4DE6-814A-471B02C0E73F}" type="datetimeFigureOut">
              <a:rPr lang="en-CA" smtClean="0"/>
              <a:t>2016-07-29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644FA-962D-44A4-A102-3014E70682CB}" type="slidenum">
              <a:rPr lang="en-CA" smtClean="0"/>
              <a:t>‹#›</a:t>
            </a:fld>
            <a:endParaRPr lang="en-CA"/>
          </a:p>
        </p:txBody>
      </p:sp>
    </p:spTree>
    <p:extLst>
      <p:ext uri="{BB962C8B-B14F-4D97-AF65-F5344CB8AC3E}">
        <p14:creationId xmlns:p14="http://schemas.microsoft.com/office/powerpoint/2010/main" val="188776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26</a:t>
            </a:fld>
            <a:endParaRPr lang="en-US"/>
          </a:p>
        </p:txBody>
      </p:sp>
    </p:spTree>
    <p:extLst>
      <p:ext uri="{BB962C8B-B14F-4D97-AF65-F5344CB8AC3E}">
        <p14:creationId xmlns:p14="http://schemas.microsoft.com/office/powerpoint/2010/main" val="375057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16658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88248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174511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50331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5623A-2C2F-4781-866F-BE66DC567ABE}" type="datetimeFigureOut">
              <a:rPr lang="en-CA" smtClean="0"/>
              <a:t>2016-07-29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15948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1D5623A-2C2F-4781-866F-BE66DC567ABE}" type="datetimeFigureOut">
              <a:rPr lang="en-CA" smtClean="0"/>
              <a:t>2016-07-29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8765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1D5623A-2C2F-4781-866F-BE66DC567ABE}" type="datetimeFigureOut">
              <a:rPr lang="en-CA" smtClean="0"/>
              <a:t>2016-07-29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39047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1D5623A-2C2F-4781-866F-BE66DC567ABE}" type="datetimeFigureOut">
              <a:rPr lang="en-CA" smtClean="0"/>
              <a:t>2016-07-29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421027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5623A-2C2F-4781-866F-BE66DC567ABE}" type="datetimeFigureOut">
              <a:rPr lang="en-CA" smtClean="0"/>
              <a:t>2016-07-29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318623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5623A-2C2F-4781-866F-BE66DC567ABE}" type="datetimeFigureOut">
              <a:rPr lang="en-CA" smtClean="0"/>
              <a:t>2016-07-29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28913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5623A-2C2F-4781-866F-BE66DC567ABE}" type="datetimeFigureOut">
              <a:rPr lang="en-CA" smtClean="0"/>
              <a:t>2016-07-29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51567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5623A-2C2F-4781-866F-BE66DC567ABE}" type="datetimeFigureOut">
              <a:rPr lang="en-CA" smtClean="0"/>
              <a:t>2016-07-29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7936F-26E2-49F2-827F-F9C497E76F6C}" type="slidenum">
              <a:rPr lang="en-CA" smtClean="0"/>
              <a:t>‹#›</a:t>
            </a:fld>
            <a:endParaRPr lang="en-CA"/>
          </a:p>
        </p:txBody>
      </p:sp>
    </p:spTree>
    <p:extLst>
      <p:ext uri="{BB962C8B-B14F-4D97-AF65-F5344CB8AC3E}">
        <p14:creationId xmlns:p14="http://schemas.microsoft.com/office/powerpoint/2010/main" val="367300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grsshopper.downes.ca/"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search?q=ple+diagram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edtechpost.ca/ple_diagrams/index.php/mind-map-3"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alphaModFix amt="50000"/>
            <a:extLst>
              <a:ext uri="{28A0092B-C50C-407E-A947-70E740481C1C}">
                <a14:useLocalDpi xmlns:a14="http://schemas.microsoft.com/office/drawing/2010/main" val="0"/>
              </a:ext>
            </a:extLst>
          </a:blip>
          <a:srcRect l="444"/>
          <a:stretch/>
        </p:blipFill>
        <p:spPr>
          <a:xfrm>
            <a:off x="-465513" y="1"/>
            <a:ext cx="12657513" cy="7519916"/>
          </a:xfrm>
          <a:prstGeom prst="rect">
            <a:avLst/>
          </a:prstGeom>
        </p:spPr>
      </p:pic>
      <p:sp>
        <p:nvSpPr>
          <p:cNvPr id="2" name="Title 1"/>
          <p:cNvSpPr>
            <a:spLocks noGrp="1"/>
          </p:cNvSpPr>
          <p:nvPr>
            <p:ph type="ctrTitle"/>
          </p:nvPr>
        </p:nvSpPr>
        <p:spPr>
          <a:xfrm>
            <a:off x="1524000" y="1122363"/>
            <a:ext cx="9144000" cy="2387600"/>
          </a:xfrm>
        </p:spPr>
        <p:txBody>
          <a:bodyPr>
            <a:normAutofit/>
          </a:bodyPr>
          <a:lstStyle/>
          <a:p>
            <a:pPr>
              <a:lnSpc>
                <a:spcPct val="80000"/>
              </a:lnSpc>
            </a:pPr>
            <a:br>
              <a:rPr lang="en-CA" dirty="0">
                <a:solidFill>
                  <a:srgbClr val="FFFFFF"/>
                </a:solidFill>
              </a:rPr>
            </a:br>
            <a:r>
              <a:rPr lang="en-CA" b="1" dirty="0">
                <a:solidFill>
                  <a:srgbClr val="FFFFFF"/>
                </a:solidFill>
              </a:rPr>
              <a:t>Developing a Personal Learning Infrastructure</a:t>
            </a:r>
            <a:endParaRPr lang="en-CA" dirty="0">
              <a:solidFill>
                <a:srgbClr val="FFFFFF"/>
              </a:solidFill>
            </a:endParaRPr>
          </a:p>
        </p:txBody>
      </p:sp>
      <p:sp>
        <p:nvSpPr>
          <p:cNvPr id="3" name="Subtitle 2"/>
          <p:cNvSpPr>
            <a:spLocks noGrp="1"/>
          </p:cNvSpPr>
          <p:nvPr>
            <p:ph type="subTitle" idx="1"/>
          </p:nvPr>
        </p:nvSpPr>
        <p:spPr>
          <a:xfrm>
            <a:off x="1524000" y="3602038"/>
            <a:ext cx="9144000" cy="1655762"/>
          </a:xfrm>
        </p:spPr>
        <p:txBody>
          <a:bodyPr>
            <a:normAutofit/>
          </a:bodyPr>
          <a:lstStyle/>
          <a:p>
            <a:r>
              <a:rPr lang="en-CA" dirty="0">
                <a:solidFill>
                  <a:srgbClr val="FFFFFF"/>
                </a:solidFill>
              </a:rPr>
              <a:t>TCU International e-Learning Conference 2016, Bangkok, Thailand</a:t>
            </a:r>
          </a:p>
          <a:p>
            <a:r>
              <a:rPr lang="en-CA" dirty="0">
                <a:solidFill>
                  <a:srgbClr val="FFFFFF"/>
                </a:solidFill>
              </a:rPr>
              <a:t>Stephen Downes, August 1, 2016</a:t>
            </a:r>
          </a:p>
        </p:txBody>
      </p:sp>
    </p:spTree>
    <p:extLst>
      <p:ext uri="{BB962C8B-B14F-4D97-AF65-F5344CB8AC3E}">
        <p14:creationId xmlns:p14="http://schemas.microsoft.com/office/powerpoint/2010/main" val="36427161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Operations and Maintenance</a:t>
            </a:r>
          </a:p>
        </p:txBody>
      </p:sp>
      <p:sp>
        <p:nvSpPr>
          <p:cNvPr id="3" name="Content Placeholder 2"/>
          <p:cNvSpPr>
            <a:spLocks noGrp="1"/>
          </p:cNvSpPr>
          <p:nvPr>
            <p:ph idx="1"/>
          </p:nvPr>
        </p:nvSpPr>
        <p:spPr/>
        <p:txBody>
          <a:bodyPr/>
          <a:lstStyle/>
          <a:p>
            <a:r>
              <a:rPr lang="en-CA" dirty="0"/>
              <a:t>How do we keep the product running?</a:t>
            </a:r>
          </a:p>
          <a:p>
            <a:r>
              <a:rPr lang="en-CA" dirty="0"/>
              <a:t>How do we keep maintenance sustainable?</a:t>
            </a:r>
          </a:p>
          <a:p>
            <a:r>
              <a:rPr lang="en-CA" dirty="0"/>
              <a:t>What roles need to be filled to manage these?</a:t>
            </a:r>
          </a:p>
        </p:txBody>
      </p:sp>
    </p:spTree>
    <p:extLst>
      <p:ext uri="{BB962C8B-B14F-4D97-AF65-F5344CB8AC3E}">
        <p14:creationId xmlns:p14="http://schemas.microsoft.com/office/powerpoint/2010/main" val="406591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9396"/>
            <a:ext cx="10515600" cy="1325563"/>
          </a:xfrm>
        </p:spPr>
        <p:txBody>
          <a:bodyPr/>
          <a:lstStyle/>
          <a:p>
            <a:pPr algn="ctr"/>
            <a:r>
              <a:rPr lang="en-CA" dirty="0"/>
              <a:t>What is a PLE?</a:t>
            </a:r>
          </a:p>
        </p:txBody>
      </p:sp>
    </p:spTree>
    <p:extLst>
      <p:ext uri="{BB962C8B-B14F-4D97-AF65-F5344CB8AC3E}">
        <p14:creationId xmlns:p14="http://schemas.microsoft.com/office/powerpoint/2010/main" val="259080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Overview of the Concept of PLEs</a:t>
            </a:r>
          </a:p>
        </p:txBody>
      </p:sp>
      <p:sp>
        <p:nvSpPr>
          <p:cNvPr id="4" name="Rounded Rectangle 3"/>
          <p:cNvSpPr/>
          <p:nvPr/>
        </p:nvSpPr>
        <p:spPr>
          <a:xfrm>
            <a:off x="4597052" y="2970757"/>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FF0000"/>
                </a:solidFill>
              </a:rPr>
              <a:t>PLE</a:t>
            </a:r>
          </a:p>
        </p:txBody>
      </p:sp>
      <p:sp>
        <p:nvSpPr>
          <p:cNvPr id="5" name="Rounded Rectangle 4"/>
          <p:cNvSpPr/>
          <p:nvPr/>
        </p:nvSpPr>
        <p:spPr>
          <a:xfrm>
            <a:off x="2281826" y="1759657"/>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1">
                    <a:lumMod val="75000"/>
                  </a:schemeClr>
                </a:solidFill>
              </a:rPr>
              <a:t>LMS</a:t>
            </a:r>
            <a:endParaRPr lang="en-CA" sz="2000" dirty="0">
              <a:solidFill>
                <a:schemeClr val="accent1">
                  <a:lumMod val="75000"/>
                </a:schemeClr>
              </a:solidFill>
            </a:endParaRPr>
          </a:p>
        </p:txBody>
      </p:sp>
      <p:sp>
        <p:nvSpPr>
          <p:cNvPr id="6" name="Rounded Rectangle 5"/>
          <p:cNvSpPr/>
          <p:nvPr/>
        </p:nvSpPr>
        <p:spPr>
          <a:xfrm>
            <a:off x="1467633" y="343422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2">
                    <a:lumMod val="75000"/>
                  </a:schemeClr>
                </a:solidFill>
              </a:rPr>
              <a:t>MOOC</a:t>
            </a:r>
            <a:endParaRPr lang="en-CA" dirty="0">
              <a:solidFill>
                <a:schemeClr val="accent2">
                  <a:lumMod val="75000"/>
                </a:schemeClr>
              </a:solidFill>
            </a:endParaRPr>
          </a:p>
        </p:txBody>
      </p:sp>
      <p:sp>
        <p:nvSpPr>
          <p:cNvPr id="7" name="Rounded Rectangle 6"/>
          <p:cNvSpPr/>
          <p:nvPr/>
        </p:nvSpPr>
        <p:spPr>
          <a:xfrm>
            <a:off x="2594976" y="464532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4">
                    <a:lumMod val="75000"/>
                  </a:schemeClr>
                </a:solidFill>
              </a:rPr>
              <a:t>Blogger</a:t>
            </a:r>
            <a:endParaRPr lang="en-CA" dirty="0">
              <a:solidFill>
                <a:schemeClr val="accent4">
                  <a:lumMod val="75000"/>
                </a:schemeClr>
              </a:solidFill>
            </a:endParaRPr>
          </a:p>
        </p:txBody>
      </p:sp>
      <p:sp>
        <p:nvSpPr>
          <p:cNvPr id="8" name="Rounded Rectangle 7"/>
          <p:cNvSpPr/>
          <p:nvPr/>
        </p:nvSpPr>
        <p:spPr>
          <a:xfrm>
            <a:off x="7166976" y="1690688"/>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accent6">
                    <a:lumMod val="75000"/>
                  </a:schemeClr>
                </a:solidFill>
              </a:rPr>
              <a:t>Simulation</a:t>
            </a:r>
            <a:endParaRPr lang="en-CA" dirty="0">
              <a:solidFill>
                <a:schemeClr val="accent6">
                  <a:lumMod val="75000"/>
                </a:schemeClr>
              </a:solidFill>
            </a:endParaRPr>
          </a:p>
        </p:txBody>
      </p:sp>
      <p:sp>
        <p:nvSpPr>
          <p:cNvPr id="9" name="Rounded Rectangle 8"/>
          <p:cNvSpPr/>
          <p:nvPr/>
        </p:nvSpPr>
        <p:spPr>
          <a:xfrm>
            <a:off x="7726471" y="3254808"/>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2">
                    <a:lumMod val="50000"/>
                  </a:schemeClr>
                </a:solidFill>
              </a:rPr>
              <a:t>Chat Room</a:t>
            </a:r>
            <a:endParaRPr lang="en-CA" dirty="0">
              <a:solidFill>
                <a:schemeClr val="bg2">
                  <a:lumMod val="50000"/>
                </a:schemeClr>
              </a:solidFill>
            </a:endParaRPr>
          </a:p>
        </p:txBody>
      </p:sp>
      <p:sp>
        <p:nvSpPr>
          <p:cNvPr id="10" name="Rounded Rectangle 9"/>
          <p:cNvSpPr/>
          <p:nvPr/>
        </p:nvSpPr>
        <p:spPr>
          <a:xfrm>
            <a:off x="6277628" y="460574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1">
                    <a:lumMod val="75000"/>
                  </a:schemeClr>
                </a:solidFill>
              </a:rPr>
              <a:t>Intranet</a:t>
            </a:r>
            <a:endParaRPr lang="en-CA" dirty="0">
              <a:solidFill>
                <a:schemeClr val="accent1">
                  <a:lumMod val="75000"/>
                </a:schemeClr>
              </a:solidFill>
            </a:endParaRPr>
          </a:p>
        </p:txBody>
      </p:sp>
      <p:cxnSp>
        <p:nvCxnSpPr>
          <p:cNvPr id="12" name="Straight Arrow Connector 11"/>
          <p:cNvCxnSpPr>
            <a:stCxn id="5" idx="3"/>
          </p:cNvCxnSpPr>
          <p:nvPr/>
        </p:nvCxnSpPr>
        <p:spPr>
          <a:xfrm>
            <a:off x="4060522" y="2223120"/>
            <a:ext cx="698326" cy="7476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4" idx="1"/>
          </p:cNvCxnSpPr>
          <p:nvPr/>
        </p:nvCxnSpPr>
        <p:spPr>
          <a:xfrm flipV="1">
            <a:off x="3246329" y="3434220"/>
            <a:ext cx="1350723" cy="4634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21271" y="3897683"/>
            <a:ext cx="589767" cy="770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77629" y="2487002"/>
            <a:ext cx="889347" cy="5007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3"/>
            <a:endCxn id="9" idx="1"/>
          </p:cNvCxnSpPr>
          <p:nvPr/>
        </p:nvCxnSpPr>
        <p:spPr>
          <a:xfrm>
            <a:off x="6375748" y="3434220"/>
            <a:ext cx="1350723" cy="2840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77628" y="3897683"/>
            <a:ext cx="473901" cy="7080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78590" y="5948335"/>
            <a:ext cx="9071975" cy="584775"/>
          </a:xfrm>
          <a:prstGeom prst="rect">
            <a:avLst/>
          </a:prstGeom>
          <a:noFill/>
        </p:spPr>
        <p:txBody>
          <a:bodyPr wrap="square" rtlCol="0">
            <a:spAutoFit/>
          </a:bodyPr>
          <a:lstStyle/>
          <a:p>
            <a:r>
              <a:rPr lang="en-CA" sz="3200" dirty="0"/>
              <a:t>Access to many services in one personal environment</a:t>
            </a:r>
          </a:p>
        </p:txBody>
      </p:sp>
      <p:sp>
        <p:nvSpPr>
          <p:cNvPr id="30" name="Smiley Face 29"/>
          <p:cNvSpPr/>
          <p:nvPr/>
        </p:nvSpPr>
        <p:spPr>
          <a:xfrm>
            <a:off x="5298510" y="4070959"/>
            <a:ext cx="375780" cy="290187"/>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a:off x="5486400" y="4361146"/>
            <a:ext cx="0" cy="495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323562" y="4847573"/>
            <a:ext cx="162838" cy="221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98926" y="4856650"/>
            <a:ext cx="200416" cy="212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288071" y="4492897"/>
            <a:ext cx="210855" cy="12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94229" y="4492897"/>
            <a:ext cx="203026" cy="110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6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Properties of the PLE…</a:t>
            </a:r>
          </a:p>
        </p:txBody>
      </p:sp>
      <p:sp>
        <p:nvSpPr>
          <p:cNvPr id="3" name="Content Placeholder 2"/>
          <p:cNvSpPr>
            <a:spLocks noGrp="1"/>
          </p:cNvSpPr>
          <p:nvPr>
            <p:ph idx="1"/>
          </p:nvPr>
        </p:nvSpPr>
        <p:spPr>
          <a:xfrm>
            <a:off x="4195174" y="1934956"/>
            <a:ext cx="6802677" cy="4351338"/>
          </a:xfrm>
        </p:spPr>
        <p:txBody>
          <a:bodyPr/>
          <a:lstStyle/>
          <a:p>
            <a:r>
              <a:rPr lang="en-CA" dirty="0"/>
              <a:t>What information should it record?</a:t>
            </a:r>
          </a:p>
          <a:p>
            <a:r>
              <a:rPr lang="en-CA" dirty="0"/>
              <a:t>Who owns the data? How private is it?</a:t>
            </a:r>
          </a:p>
          <a:p>
            <a:r>
              <a:rPr lang="en-CA" dirty="0"/>
              <a:t>What should it </a:t>
            </a:r>
            <a:r>
              <a:rPr lang="en-CA" i="1" dirty="0"/>
              <a:t>do</a:t>
            </a:r>
            <a:r>
              <a:rPr lang="en-CA" dirty="0"/>
              <a:t>?</a:t>
            </a:r>
          </a:p>
          <a:p>
            <a:r>
              <a:rPr lang="en-CA" dirty="0"/>
              <a:t>What would a person do with it?</a:t>
            </a:r>
          </a:p>
          <a:p>
            <a:r>
              <a:rPr lang="en-CA" dirty="0"/>
              <a:t>Where, exactly, is a PLE located?</a:t>
            </a:r>
          </a:p>
        </p:txBody>
      </p:sp>
      <p:sp>
        <p:nvSpPr>
          <p:cNvPr id="4" name="Rounded Rectangle 3"/>
          <p:cNvSpPr/>
          <p:nvPr/>
        </p:nvSpPr>
        <p:spPr>
          <a:xfrm>
            <a:off x="1640910" y="2720236"/>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FF0000"/>
                </a:solidFill>
              </a:rPr>
              <a:t>PLE</a:t>
            </a:r>
          </a:p>
        </p:txBody>
      </p:sp>
      <p:sp>
        <p:nvSpPr>
          <p:cNvPr id="5" name="Smiley Face 4"/>
          <p:cNvSpPr/>
          <p:nvPr/>
        </p:nvSpPr>
        <p:spPr>
          <a:xfrm>
            <a:off x="2342368" y="3820438"/>
            <a:ext cx="375780" cy="290187"/>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2530258" y="4110625"/>
            <a:ext cx="0" cy="495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367420" y="4597052"/>
            <a:ext cx="162838" cy="221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42784" y="4606129"/>
            <a:ext cx="200416" cy="212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31929" y="4242376"/>
            <a:ext cx="210855" cy="12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38087" y="4242376"/>
            <a:ext cx="203026" cy="110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Network of PLEs</a:t>
            </a:r>
          </a:p>
        </p:txBody>
      </p:sp>
      <p:pic>
        <p:nvPicPr>
          <p:cNvPr id="31" name="Picture 30"/>
          <p:cNvPicPr>
            <a:picLocks noChangeAspect="1"/>
          </p:cNvPicPr>
          <p:nvPr/>
        </p:nvPicPr>
        <p:blipFill>
          <a:blip r:embed="rId2"/>
          <a:stretch>
            <a:fillRect/>
          </a:stretch>
        </p:blipFill>
        <p:spPr>
          <a:xfrm>
            <a:off x="3256767" y="2753501"/>
            <a:ext cx="4462201" cy="2158723"/>
          </a:xfrm>
          <a:prstGeom prst="rect">
            <a:avLst/>
          </a:prstGeom>
        </p:spPr>
      </p:pic>
      <p:pic>
        <p:nvPicPr>
          <p:cNvPr id="32" name="Picture 31"/>
          <p:cNvPicPr>
            <a:picLocks noChangeAspect="1"/>
          </p:cNvPicPr>
          <p:nvPr/>
        </p:nvPicPr>
        <p:blipFill>
          <a:blip r:embed="rId3"/>
          <a:stretch>
            <a:fillRect/>
          </a:stretch>
        </p:blipFill>
        <p:spPr>
          <a:xfrm>
            <a:off x="2333950" y="1690688"/>
            <a:ext cx="1220493" cy="1497578"/>
          </a:xfrm>
          <a:prstGeom prst="rect">
            <a:avLst/>
          </a:prstGeom>
        </p:spPr>
      </p:pic>
      <p:pic>
        <p:nvPicPr>
          <p:cNvPr id="33" name="Picture 32"/>
          <p:cNvPicPr>
            <a:picLocks noChangeAspect="1"/>
          </p:cNvPicPr>
          <p:nvPr/>
        </p:nvPicPr>
        <p:blipFill>
          <a:blip r:embed="rId3"/>
          <a:stretch>
            <a:fillRect/>
          </a:stretch>
        </p:blipFill>
        <p:spPr>
          <a:xfrm>
            <a:off x="4114733" y="1255923"/>
            <a:ext cx="1220493" cy="1497578"/>
          </a:xfrm>
          <a:prstGeom prst="rect">
            <a:avLst/>
          </a:prstGeom>
        </p:spPr>
      </p:pic>
      <p:pic>
        <p:nvPicPr>
          <p:cNvPr id="34" name="Picture 33"/>
          <p:cNvPicPr>
            <a:picLocks noChangeAspect="1"/>
          </p:cNvPicPr>
          <p:nvPr/>
        </p:nvPicPr>
        <p:blipFill>
          <a:blip r:embed="rId3"/>
          <a:stretch>
            <a:fillRect/>
          </a:stretch>
        </p:blipFill>
        <p:spPr>
          <a:xfrm>
            <a:off x="1571303" y="2897362"/>
            <a:ext cx="1220493" cy="1497578"/>
          </a:xfrm>
          <a:prstGeom prst="rect">
            <a:avLst/>
          </a:prstGeom>
        </p:spPr>
      </p:pic>
      <p:pic>
        <p:nvPicPr>
          <p:cNvPr id="35" name="Picture 34"/>
          <p:cNvPicPr>
            <a:picLocks noChangeAspect="1"/>
          </p:cNvPicPr>
          <p:nvPr/>
        </p:nvPicPr>
        <p:blipFill>
          <a:blip r:embed="rId3"/>
          <a:stretch>
            <a:fillRect/>
          </a:stretch>
        </p:blipFill>
        <p:spPr>
          <a:xfrm>
            <a:off x="2181549" y="4621320"/>
            <a:ext cx="1220493" cy="1497578"/>
          </a:xfrm>
          <a:prstGeom prst="rect">
            <a:avLst/>
          </a:prstGeom>
        </p:spPr>
      </p:pic>
      <p:pic>
        <p:nvPicPr>
          <p:cNvPr id="36" name="Picture 35"/>
          <p:cNvPicPr>
            <a:picLocks noChangeAspect="1"/>
          </p:cNvPicPr>
          <p:nvPr/>
        </p:nvPicPr>
        <p:blipFill>
          <a:blip r:embed="rId3"/>
          <a:stretch>
            <a:fillRect/>
          </a:stretch>
        </p:blipFill>
        <p:spPr>
          <a:xfrm>
            <a:off x="6513773" y="1031756"/>
            <a:ext cx="1220493" cy="1497578"/>
          </a:xfrm>
          <a:prstGeom prst="rect">
            <a:avLst/>
          </a:prstGeom>
        </p:spPr>
      </p:pic>
      <p:pic>
        <p:nvPicPr>
          <p:cNvPr id="37" name="Picture 36"/>
          <p:cNvPicPr>
            <a:picLocks noChangeAspect="1"/>
          </p:cNvPicPr>
          <p:nvPr/>
        </p:nvPicPr>
        <p:blipFill>
          <a:blip r:embed="rId3"/>
          <a:stretch>
            <a:fillRect/>
          </a:stretch>
        </p:blipFill>
        <p:spPr>
          <a:xfrm>
            <a:off x="7687154" y="2149121"/>
            <a:ext cx="1220493" cy="1497578"/>
          </a:xfrm>
          <a:prstGeom prst="rect">
            <a:avLst/>
          </a:prstGeom>
        </p:spPr>
      </p:pic>
      <p:pic>
        <p:nvPicPr>
          <p:cNvPr id="38" name="Picture 37"/>
          <p:cNvPicPr>
            <a:picLocks noChangeAspect="1"/>
          </p:cNvPicPr>
          <p:nvPr/>
        </p:nvPicPr>
        <p:blipFill>
          <a:blip r:embed="rId3"/>
          <a:stretch>
            <a:fillRect/>
          </a:stretch>
        </p:blipFill>
        <p:spPr>
          <a:xfrm>
            <a:off x="7687153" y="3960723"/>
            <a:ext cx="1220493" cy="1497578"/>
          </a:xfrm>
          <a:prstGeom prst="rect">
            <a:avLst/>
          </a:prstGeom>
        </p:spPr>
      </p:pic>
      <p:pic>
        <p:nvPicPr>
          <p:cNvPr id="39" name="Picture 38"/>
          <p:cNvPicPr>
            <a:picLocks noChangeAspect="1"/>
          </p:cNvPicPr>
          <p:nvPr/>
        </p:nvPicPr>
        <p:blipFill>
          <a:blip r:embed="rId3"/>
          <a:stretch>
            <a:fillRect/>
          </a:stretch>
        </p:blipFill>
        <p:spPr>
          <a:xfrm>
            <a:off x="6456842" y="5136391"/>
            <a:ext cx="1220493" cy="1497578"/>
          </a:xfrm>
          <a:prstGeom prst="rect">
            <a:avLst/>
          </a:prstGeom>
        </p:spPr>
      </p:pic>
      <p:cxnSp>
        <p:nvCxnSpPr>
          <p:cNvPr id="41" name="Straight Arrow Connector 40"/>
          <p:cNvCxnSpPr/>
          <p:nvPr/>
        </p:nvCxnSpPr>
        <p:spPr>
          <a:xfrm>
            <a:off x="3354931" y="2406109"/>
            <a:ext cx="427929" cy="491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17355" y="3123742"/>
            <a:ext cx="1097258" cy="960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944196" y="4141388"/>
            <a:ext cx="610247" cy="5991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114733" y="1914855"/>
            <a:ext cx="329669" cy="982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764337" y="1690689"/>
            <a:ext cx="154863" cy="10780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124019" y="2556610"/>
            <a:ext cx="683454" cy="34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92931" y="3969871"/>
            <a:ext cx="414542" cy="185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222182" y="2768741"/>
            <a:ext cx="585291" cy="854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88066" y="4740519"/>
            <a:ext cx="476271" cy="6295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62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6513773" y="1031756"/>
            <a:ext cx="1220493" cy="1497578"/>
          </a:xfrm>
          <a:prstGeom prst="rect">
            <a:avLst/>
          </a:prstGeom>
        </p:spPr>
      </p:pic>
      <p:sp>
        <p:nvSpPr>
          <p:cNvPr id="2" name="Title 1"/>
          <p:cNvSpPr>
            <a:spLocks noGrp="1"/>
          </p:cNvSpPr>
          <p:nvPr>
            <p:ph type="title"/>
          </p:nvPr>
        </p:nvSpPr>
        <p:spPr/>
        <p:txBody>
          <a:bodyPr/>
          <a:lstStyle/>
          <a:p>
            <a:r>
              <a:rPr lang="en-CA" dirty="0"/>
              <a:t>The Social Network of PLEs</a:t>
            </a:r>
          </a:p>
        </p:txBody>
      </p:sp>
      <p:pic>
        <p:nvPicPr>
          <p:cNvPr id="31" name="Picture 30"/>
          <p:cNvPicPr>
            <a:picLocks noChangeAspect="1"/>
          </p:cNvPicPr>
          <p:nvPr/>
        </p:nvPicPr>
        <p:blipFill>
          <a:blip r:embed="rId3"/>
          <a:stretch>
            <a:fillRect/>
          </a:stretch>
        </p:blipFill>
        <p:spPr>
          <a:xfrm>
            <a:off x="3256767" y="2753501"/>
            <a:ext cx="4462201" cy="2158723"/>
          </a:xfrm>
          <a:prstGeom prst="rect">
            <a:avLst/>
          </a:prstGeom>
        </p:spPr>
      </p:pic>
      <p:pic>
        <p:nvPicPr>
          <p:cNvPr id="32" name="Picture 31"/>
          <p:cNvPicPr>
            <a:picLocks noChangeAspect="1"/>
          </p:cNvPicPr>
          <p:nvPr/>
        </p:nvPicPr>
        <p:blipFill>
          <a:blip r:embed="rId2"/>
          <a:stretch>
            <a:fillRect/>
          </a:stretch>
        </p:blipFill>
        <p:spPr>
          <a:xfrm>
            <a:off x="2333950" y="1690688"/>
            <a:ext cx="1220493" cy="1497578"/>
          </a:xfrm>
          <a:prstGeom prst="rect">
            <a:avLst/>
          </a:prstGeom>
        </p:spPr>
      </p:pic>
      <p:pic>
        <p:nvPicPr>
          <p:cNvPr id="33" name="Picture 32"/>
          <p:cNvPicPr>
            <a:picLocks noChangeAspect="1"/>
          </p:cNvPicPr>
          <p:nvPr/>
        </p:nvPicPr>
        <p:blipFill>
          <a:blip r:embed="rId2"/>
          <a:stretch>
            <a:fillRect/>
          </a:stretch>
        </p:blipFill>
        <p:spPr>
          <a:xfrm>
            <a:off x="4114733" y="1255923"/>
            <a:ext cx="1220493" cy="1497578"/>
          </a:xfrm>
          <a:prstGeom prst="rect">
            <a:avLst/>
          </a:prstGeom>
        </p:spPr>
      </p:pic>
      <p:pic>
        <p:nvPicPr>
          <p:cNvPr id="34" name="Picture 33"/>
          <p:cNvPicPr>
            <a:picLocks noChangeAspect="1"/>
          </p:cNvPicPr>
          <p:nvPr/>
        </p:nvPicPr>
        <p:blipFill>
          <a:blip r:embed="rId2"/>
          <a:stretch>
            <a:fillRect/>
          </a:stretch>
        </p:blipFill>
        <p:spPr>
          <a:xfrm>
            <a:off x="1571303" y="2897362"/>
            <a:ext cx="1220493" cy="1497578"/>
          </a:xfrm>
          <a:prstGeom prst="rect">
            <a:avLst/>
          </a:prstGeom>
        </p:spPr>
      </p:pic>
      <p:pic>
        <p:nvPicPr>
          <p:cNvPr id="35" name="Picture 34"/>
          <p:cNvPicPr>
            <a:picLocks noChangeAspect="1"/>
          </p:cNvPicPr>
          <p:nvPr/>
        </p:nvPicPr>
        <p:blipFill>
          <a:blip r:embed="rId2"/>
          <a:stretch>
            <a:fillRect/>
          </a:stretch>
        </p:blipFill>
        <p:spPr>
          <a:xfrm>
            <a:off x="2181549" y="4621320"/>
            <a:ext cx="1220493" cy="1497578"/>
          </a:xfrm>
          <a:prstGeom prst="rect">
            <a:avLst/>
          </a:prstGeom>
        </p:spPr>
      </p:pic>
      <p:pic>
        <p:nvPicPr>
          <p:cNvPr id="37" name="Picture 36"/>
          <p:cNvPicPr>
            <a:picLocks noChangeAspect="1"/>
          </p:cNvPicPr>
          <p:nvPr/>
        </p:nvPicPr>
        <p:blipFill>
          <a:blip r:embed="rId2"/>
          <a:stretch>
            <a:fillRect/>
          </a:stretch>
        </p:blipFill>
        <p:spPr>
          <a:xfrm>
            <a:off x="7687154" y="2149121"/>
            <a:ext cx="1220493" cy="1497578"/>
          </a:xfrm>
          <a:prstGeom prst="rect">
            <a:avLst/>
          </a:prstGeom>
        </p:spPr>
      </p:pic>
      <p:pic>
        <p:nvPicPr>
          <p:cNvPr id="38" name="Picture 37"/>
          <p:cNvPicPr>
            <a:picLocks noChangeAspect="1"/>
          </p:cNvPicPr>
          <p:nvPr/>
        </p:nvPicPr>
        <p:blipFill>
          <a:blip r:embed="rId2"/>
          <a:stretch>
            <a:fillRect/>
          </a:stretch>
        </p:blipFill>
        <p:spPr>
          <a:xfrm>
            <a:off x="7687153" y="3960723"/>
            <a:ext cx="1220493" cy="1497578"/>
          </a:xfrm>
          <a:prstGeom prst="rect">
            <a:avLst/>
          </a:prstGeom>
        </p:spPr>
      </p:pic>
      <p:pic>
        <p:nvPicPr>
          <p:cNvPr id="39" name="Picture 38"/>
          <p:cNvPicPr>
            <a:picLocks noChangeAspect="1"/>
          </p:cNvPicPr>
          <p:nvPr/>
        </p:nvPicPr>
        <p:blipFill>
          <a:blip r:embed="rId2"/>
          <a:stretch>
            <a:fillRect/>
          </a:stretch>
        </p:blipFill>
        <p:spPr>
          <a:xfrm>
            <a:off x="6456842" y="5136391"/>
            <a:ext cx="1220493" cy="1497578"/>
          </a:xfrm>
          <a:prstGeom prst="rect">
            <a:avLst/>
          </a:prstGeom>
        </p:spPr>
      </p:pic>
      <p:cxnSp>
        <p:nvCxnSpPr>
          <p:cNvPr id="41" name="Straight Arrow Connector 40"/>
          <p:cNvCxnSpPr/>
          <p:nvPr/>
        </p:nvCxnSpPr>
        <p:spPr>
          <a:xfrm>
            <a:off x="3354931" y="2406109"/>
            <a:ext cx="427929" cy="491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17355" y="3123742"/>
            <a:ext cx="1097258" cy="960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944196" y="4141388"/>
            <a:ext cx="610247" cy="5991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114733" y="1914855"/>
            <a:ext cx="329669" cy="982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764337" y="1690689"/>
            <a:ext cx="154863" cy="10780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124019" y="2556610"/>
            <a:ext cx="683454" cy="34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92931" y="3969871"/>
            <a:ext cx="414542" cy="185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222182" y="2768741"/>
            <a:ext cx="585291" cy="854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88066" y="4740519"/>
            <a:ext cx="476271" cy="6295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64651" y="5073918"/>
            <a:ext cx="820522" cy="371395"/>
          </a:xfrm>
          <a:prstGeom prst="rect">
            <a:avLst/>
          </a:prstGeom>
          <a:noFill/>
        </p:spPr>
        <p:txBody>
          <a:bodyPr wrap="square" rtlCol="0">
            <a:spAutoFit/>
          </a:bodyPr>
          <a:lstStyle/>
          <a:p>
            <a:r>
              <a:rPr lang="en-CA" dirty="0">
                <a:solidFill>
                  <a:schemeClr val="accent6">
                    <a:lumMod val="50000"/>
                  </a:schemeClr>
                </a:solidFill>
              </a:rPr>
              <a:t>email</a:t>
            </a:r>
          </a:p>
        </p:txBody>
      </p:sp>
      <p:sp>
        <p:nvSpPr>
          <p:cNvPr id="22" name="TextBox 21"/>
          <p:cNvSpPr txBox="1"/>
          <p:nvPr/>
        </p:nvSpPr>
        <p:spPr>
          <a:xfrm>
            <a:off x="5511655" y="2245253"/>
            <a:ext cx="820522" cy="371395"/>
          </a:xfrm>
          <a:prstGeom prst="rect">
            <a:avLst/>
          </a:prstGeom>
          <a:noFill/>
        </p:spPr>
        <p:txBody>
          <a:bodyPr wrap="square" rtlCol="0">
            <a:spAutoFit/>
          </a:bodyPr>
          <a:lstStyle/>
          <a:p>
            <a:r>
              <a:rPr lang="en-CA" dirty="0">
                <a:solidFill>
                  <a:schemeClr val="accent6">
                    <a:lumMod val="50000"/>
                  </a:schemeClr>
                </a:solidFill>
              </a:rPr>
              <a:t>twitter</a:t>
            </a:r>
          </a:p>
        </p:txBody>
      </p:sp>
      <p:sp>
        <p:nvSpPr>
          <p:cNvPr id="23" name="TextBox 22"/>
          <p:cNvSpPr txBox="1"/>
          <p:nvPr/>
        </p:nvSpPr>
        <p:spPr>
          <a:xfrm>
            <a:off x="4488253" y="2494189"/>
            <a:ext cx="1159544" cy="369332"/>
          </a:xfrm>
          <a:prstGeom prst="rect">
            <a:avLst/>
          </a:prstGeom>
          <a:noFill/>
        </p:spPr>
        <p:txBody>
          <a:bodyPr wrap="square" rtlCol="0">
            <a:spAutoFit/>
          </a:bodyPr>
          <a:lstStyle/>
          <a:p>
            <a:r>
              <a:rPr lang="en-CA" dirty="0" err="1">
                <a:solidFill>
                  <a:schemeClr val="accent6">
                    <a:lumMod val="50000"/>
                  </a:schemeClr>
                </a:solidFill>
              </a:rPr>
              <a:t>facebook</a:t>
            </a:r>
            <a:endParaRPr lang="en-CA" dirty="0">
              <a:solidFill>
                <a:schemeClr val="accent6">
                  <a:lumMod val="50000"/>
                </a:schemeClr>
              </a:solidFill>
            </a:endParaRPr>
          </a:p>
        </p:txBody>
      </p:sp>
      <p:cxnSp>
        <p:nvCxnSpPr>
          <p:cNvPr id="7" name="Straight Connector 6"/>
          <p:cNvCxnSpPr>
            <a:endCxn id="23" idx="2"/>
          </p:cNvCxnSpPr>
          <p:nvPr/>
        </p:nvCxnSpPr>
        <p:spPr>
          <a:xfrm flipH="1" flipV="1">
            <a:off x="5068025" y="2863521"/>
            <a:ext cx="267201" cy="618715"/>
          </a:xfrm>
          <a:prstGeom prst="line">
            <a:avLst/>
          </a:prstGeom>
        </p:spPr>
        <p:style>
          <a:lnRef idx="1">
            <a:schemeClr val="accent4"/>
          </a:lnRef>
          <a:fillRef idx="0">
            <a:schemeClr val="accent4"/>
          </a:fillRef>
          <a:effectRef idx="0">
            <a:schemeClr val="accent4"/>
          </a:effectRef>
          <a:fontRef idx="minor">
            <a:schemeClr val="tx1"/>
          </a:fontRef>
        </p:style>
      </p:cxnSp>
      <p:cxnSp>
        <p:nvCxnSpPr>
          <p:cNvPr id="9" name="Straight Connector 8"/>
          <p:cNvCxnSpPr>
            <a:endCxn id="22" idx="2"/>
          </p:cNvCxnSpPr>
          <p:nvPr/>
        </p:nvCxnSpPr>
        <p:spPr>
          <a:xfrm flipV="1">
            <a:off x="5519620" y="2616648"/>
            <a:ext cx="402296" cy="851847"/>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Straight Connector 10"/>
          <p:cNvCxnSpPr>
            <a:endCxn id="3" idx="0"/>
          </p:cNvCxnSpPr>
          <p:nvPr/>
        </p:nvCxnSpPr>
        <p:spPr>
          <a:xfrm flipH="1">
            <a:off x="5174912" y="3969871"/>
            <a:ext cx="84170" cy="1104047"/>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flipV="1">
            <a:off x="6095817" y="1670071"/>
            <a:ext cx="534467" cy="625545"/>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p:cNvCxnSpPr>
            <a:stCxn id="22" idx="3"/>
          </p:cNvCxnSpPr>
          <p:nvPr/>
        </p:nvCxnSpPr>
        <p:spPr>
          <a:xfrm>
            <a:off x="6332177" y="2430951"/>
            <a:ext cx="1475296" cy="98383"/>
          </a:xfrm>
          <a:prstGeom prst="line">
            <a:avLst/>
          </a:prstGeom>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flipH="1" flipV="1">
            <a:off x="5186853" y="1931329"/>
            <a:ext cx="500826" cy="345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1"/>
          </p:cNvCxnSpPr>
          <p:nvPr/>
        </p:nvCxnSpPr>
        <p:spPr>
          <a:xfrm flipH="1" flipV="1">
            <a:off x="3425574" y="2178323"/>
            <a:ext cx="1062679" cy="500532"/>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flipH="1">
            <a:off x="2657655" y="2732949"/>
            <a:ext cx="1750018" cy="455317"/>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flipH="1">
            <a:off x="3059730" y="2827657"/>
            <a:ext cx="1886120" cy="1958242"/>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flipV="1">
            <a:off x="5487867" y="2616649"/>
            <a:ext cx="2275430" cy="113369"/>
          </a:xfrm>
          <a:prstGeom prst="line">
            <a:avLst/>
          </a:prstGeom>
        </p:spPr>
        <p:style>
          <a:lnRef idx="1">
            <a:schemeClr val="accent4"/>
          </a:lnRef>
          <a:fillRef idx="0">
            <a:schemeClr val="accent4"/>
          </a:fillRef>
          <a:effectRef idx="0">
            <a:schemeClr val="accent4"/>
          </a:effectRef>
          <a:fontRef idx="minor">
            <a:schemeClr val="tx1"/>
          </a:fontRef>
        </p:style>
      </p:cxnSp>
      <p:cxnSp>
        <p:nvCxnSpPr>
          <p:cNvPr id="42" name="Straight Connector 41"/>
          <p:cNvCxnSpPr/>
          <p:nvPr/>
        </p:nvCxnSpPr>
        <p:spPr>
          <a:xfrm>
            <a:off x="5256207" y="2850181"/>
            <a:ext cx="2551266" cy="1413407"/>
          </a:xfrm>
          <a:prstGeom prst="line">
            <a:avLst/>
          </a:prstGeom>
        </p:spPr>
        <p:style>
          <a:lnRef idx="1">
            <a:schemeClr val="accent4"/>
          </a:lnRef>
          <a:fillRef idx="0">
            <a:schemeClr val="accent4"/>
          </a:fillRef>
          <a:effectRef idx="0">
            <a:schemeClr val="accent4"/>
          </a:effectRef>
          <a:fontRef idx="minor">
            <a:schemeClr val="tx1"/>
          </a:fontRef>
        </p:style>
      </p:cxnSp>
      <p:cxnSp>
        <p:nvCxnSpPr>
          <p:cNvPr id="46" name="Straight Connector 45"/>
          <p:cNvCxnSpPr>
            <a:stCxn id="3" idx="1"/>
          </p:cNvCxnSpPr>
          <p:nvPr/>
        </p:nvCxnSpPr>
        <p:spPr>
          <a:xfrm flipH="1" flipV="1">
            <a:off x="3269100" y="4986870"/>
            <a:ext cx="1495551" cy="272746"/>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a:off x="5437266" y="5316025"/>
            <a:ext cx="1188316" cy="242871"/>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a:stCxn id="3" idx="1"/>
          </p:cNvCxnSpPr>
          <p:nvPr/>
        </p:nvCxnSpPr>
        <p:spPr>
          <a:xfrm flipH="1" flipV="1">
            <a:off x="2643093" y="3630189"/>
            <a:ext cx="2121558" cy="162942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3034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Properties of the Network…</a:t>
            </a:r>
          </a:p>
        </p:txBody>
      </p:sp>
      <p:sp>
        <p:nvSpPr>
          <p:cNvPr id="3" name="Content Placeholder 2"/>
          <p:cNvSpPr>
            <a:spLocks noGrp="1"/>
          </p:cNvSpPr>
          <p:nvPr>
            <p:ph idx="1"/>
          </p:nvPr>
        </p:nvSpPr>
        <p:spPr>
          <a:xfrm>
            <a:off x="4233796" y="1825625"/>
            <a:ext cx="7120003" cy="4351338"/>
          </a:xfrm>
        </p:spPr>
        <p:txBody>
          <a:bodyPr/>
          <a:lstStyle/>
          <a:p>
            <a:r>
              <a:rPr lang="en-CA" dirty="0"/>
              <a:t>How do people find each other? Services?</a:t>
            </a:r>
          </a:p>
          <a:p>
            <a:r>
              <a:rPr lang="en-CA" dirty="0"/>
              <a:t>How do they communicate? What do they share?</a:t>
            </a:r>
          </a:p>
          <a:p>
            <a:r>
              <a:rPr lang="en-CA" dirty="0"/>
              <a:t>How does a single PLE work with services?</a:t>
            </a:r>
          </a:p>
          <a:p>
            <a:r>
              <a:rPr lang="en-CA" dirty="0"/>
              <a:t>Do we need centralized registries?</a:t>
            </a:r>
          </a:p>
          <a:p>
            <a:endParaRPr lang="en-CA" dirty="0"/>
          </a:p>
        </p:txBody>
      </p:sp>
      <p:pic>
        <p:nvPicPr>
          <p:cNvPr id="4" name="Picture 3"/>
          <p:cNvPicPr>
            <a:picLocks noChangeAspect="1"/>
          </p:cNvPicPr>
          <p:nvPr/>
        </p:nvPicPr>
        <p:blipFill>
          <a:blip r:embed="rId2"/>
          <a:stretch>
            <a:fillRect/>
          </a:stretch>
        </p:blipFill>
        <p:spPr>
          <a:xfrm>
            <a:off x="298471" y="2492680"/>
            <a:ext cx="3815521" cy="2266362"/>
          </a:xfrm>
          <a:prstGeom prst="rect">
            <a:avLst/>
          </a:prstGeom>
        </p:spPr>
      </p:pic>
    </p:spTree>
    <p:extLst>
      <p:ext uri="{BB962C8B-B14F-4D97-AF65-F5344CB8AC3E}">
        <p14:creationId xmlns:p14="http://schemas.microsoft.com/office/powerpoint/2010/main" val="361083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94619" y="4932940"/>
            <a:ext cx="3362633" cy="1664717"/>
          </a:xfrm>
          <a:prstGeom prst="rect">
            <a:avLst/>
          </a:prstGeom>
        </p:spPr>
      </p:pic>
      <p:sp>
        <p:nvSpPr>
          <p:cNvPr id="2" name="Title 1"/>
          <p:cNvSpPr>
            <a:spLocks noGrp="1"/>
          </p:cNvSpPr>
          <p:nvPr>
            <p:ph type="title"/>
          </p:nvPr>
        </p:nvSpPr>
        <p:spPr/>
        <p:txBody>
          <a:bodyPr/>
          <a:lstStyle/>
          <a:p>
            <a:r>
              <a:rPr lang="en-CA" dirty="0"/>
              <a:t>Why a personal learning environment?</a:t>
            </a:r>
          </a:p>
        </p:txBody>
      </p:sp>
      <p:sp>
        <p:nvSpPr>
          <p:cNvPr id="3" name="Content Placeholder 2"/>
          <p:cNvSpPr>
            <a:spLocks noGrp="1"/>
          </p:cNvSpPr>
          <p:nvPr>
            <p:ph idx="1"/>
          </p:nvPr>
        </p:nvSpPr>
        <p:spPr>
          <a:xfrm>
            <a:off x="838200" y="1600629"/>
            <a:ext cx="10515600" cy="4351338"/>
          </a:xfrm>
        </p:spPr>
        <p:txBody>
          <a:bodyPr/>
          <a:lstStyle/>
          <a:p>
            <a:r>
              <a:rPr lang="en-CA" dirty="0"/>
              <a:t>What is the </a:t>
            </a:r>
            <a:r>
              <a:rPr lang="en-CA" i="1" dirty="0"/>
              <a:t>value proposition</a:t>
            </a:r>
            <a:r>
              <a:rPr lang="en-CA" dirty="0"/>
              <a:t> for a PLE?</a:t>
            </a:r>
          </a:p>
          <a:p>
            <a:pPr lvl="1"/>
            <a:r>
              <a:rPr lang="en-CA" sz="2800" dirty="0"/>
              <a:t>Note: value isn’t what you can </a:t>
            </a:r>
            <a:r>
              <a:rPr lang="en-CA" sz="2800" i="1" dirty="0"/>
              <a:t>do</a:t>
            </a:r>
            <a:r>
              <a:rPr lang="en-CA" sz="2800" dirty="0"/>
              <a:t>, it’s how you benefit</a:t>
            </a:r>
          </a:p>
          <a:p>
            <a:pPr lvl="1"/>
            <a:r>
              <a:rPr lang="en-CA" sz="2800" dirty="0"/>
              <a:t>This is usually stated in financial terms (earn more, cost less)</a:t>
            </a:r>
          </a:p>
          <a:p>
            <a:pPr lvl="1"/>
            <a:r>
              <a:rPr lang="en-CA" sz="2800" dirty="0"/>
              <a:t>Can also be stated in terms of quality: faster, bigger, better</a:t>
            </a:r>
          </a:p>
          <a:p>
            <a:pPr lvl="1"/>
            <a:r>
              <a:rPr lang="en-CA" sz="2800" dirty="0"/>
              <a:t>And can be non-financial goods: satisfaction, happiness, memories</a:t>
            </a:r>
          </a:p>
        </p:txBody>
      </p:sp>
      <p:sp>
        <p:nvSpPr>
          <p:cNvPr id="4" name="Rectangle 3"/>
          <p:cNvSpPr/>
          <p:nvPr/>
        </p:nvSpPr>
        <p:spPr>
          <a:xfrm>
            <a:off x="10448033"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10:30 – 11:30</a:t>
            </a:r>
            <a:endParaRPr lang="en-CA" dirty="0"/>
          </a:p>
        </p:txBody>
      </p:sp>
      <p:sp>
        <p:nvSpPr>
          <p:cNvPr id="5" name="TextBox 4"/>
          <p:cNvSpPr txBox="1"/>
          <p:nvPr/>
        </p:nvSpPr>
        <p:spPr>
          <a:xfrm>
            <a:off x="1006607" y="4173794"/>
            <a:ext cx="9441426" cy="2308324"/>
          </a:xfrm>
          <a:prstGeom prst="rect">
            <a:avLst/>
          </a:prstGeom>
          <a:noFill/>
          <a:ln>
            <a:solidFill>
              <a:schemeClr val="tx1"/>
            </a:solidFill>
          </a:ln>
        </p:spPr>
        <p:txBody>
          <a:bodyPr wrap="square" rtlCol="0">
            <a:spAutoFit/>
          </a:bodyPr>
          <a:lstStyle/>
          <a:p>
            <a:r>
              <a:rPr lang="en-CA" dirty="0"/>
              <a:t>Many elements of the interactive exercises were drawn from Alain Désilets, </a:t>
            </a:r>
          </a:p>
          <a:p>
            <a:r>
              <a:rPr lang="en-CA" dirty="0"/>
              <a:t> </a:t>
            </a:r>
            <a:r>
              <a:rPr lang="en-CA" b="1" dirty="0"/>
              <a:t>Envisioning the Right Thing How to facilitate a collaborative project visioning workshop</a:t>
            </a:r>
          </a:p>
          <a:p>
            <a:endParaRPr lang="en-CA" b="1" dirty="0"/>
          </a:p>
          <a:p>
            <a:endParaRPr lang="en-CA" b="1" dirty="0"/>
          </a:p>
          <a:p>
            <a:endParaRPr lang="en-CA" b="1" dirty="0"/>
          </a:p>
          <a:p>
            <a:endParaRPr lang="en-CA" b="1" dirty="0"/>
          </a:p>
          <a:p>
            <a:endParaRPr lang="en-CA" b="1" dirty="0"/>
          </a:p>
          <a:p>
            <a:r>
              <a:rPr lang="en-CA" b="1" dirty="0"/>
              <a:t> </a:t>
            </a:r>
            <a:endParaRPr lang="en-CA" dirty="0"/>
          </a:p>
        </p:txBody>
      </p:sp>
    </p:spTree>
    <p:extLst>
      <p:ext uri="{BB962C8B-B14F-4D97-AF65-F5344CB8AC3E}">
        <p14:creationId xmlns:p14="http://schemas.microsoft.com/office/powerpoint/2010/main" val="342212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7886"/>
            <a:ext cx="10515600" cy="1325563"/>
          </a:xfrm>
        </p:spPr>
        <p:txBody>
          <a:bodyPr/>
          <a:lstStyle/>
          <a:p>
            <a:pPr algn="ctr"/>
            <a:r>
              <a:rPr lang="en-CA" dirty="0"/>
              <a:t>Value Proposition Workshop</a:t>
            </a:r>
          </a:p>
        </p:txBody>
      </p:sp>
    </p:spTree>
    <p:extLst>
      <p:ext uri="{BB962C8B-B14F-4D97-AF65-F5344CB8AC3E}">
        <p14:creationId xmlns:p14="http://schemas.microsoft.com/office/powerpoint/2010/main" val="392088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 PLE? </a:t>
            </a:r>
          </a:p>
        </p:txBody>
      </p:sp>
      <p:sp>
        <p:nvSpPr>
          <p:cNvPr id="3" name="Content Placeholder 2"/>
          <p:cNvSpPr>
            <a:spLocks noGrp="1"/>
          </p:cNvSpPr>
          <p:nvPr>
            <p:ph idx="1"/>
          </p:nvPr>
        </p:nvSpPr>
        <p:spPr/>
        <p:txBody>
          <a:bodyPr/>
          <a:lstStyle/>
          <a:p>
            <a:r>
              <a:rPr lang="en-CA" dirty="0"/>
              <a:t> Elements of a personal learning environment (interactive exercise to define major elements, e.g. resource network, personal learning record, learning assistant, analytics)</a:t>
            </a:r>
          </a:p>
          <a:p>
            <a:r>
              <a:rPr lang="en-CA" dirty="0"/>
              <a:t>What we want to do here is to ask ourselves what a PLE will </a:t>
            </a:r>
            <a:r>
              <a:rPr lang="en-CA" i="1" dirty="0"/>
              <a:t>do</a:t>
            </a:r>
          </a:p>
          <a:p>
            <a:r>
              <a:rPr lang="en-CA" dirty="0"/>
              <a:t>This involves asking why we want a PLE to begin with</a:t>
            </a:r>
          </a:p>
          <a:p>
            <a:endParaRPr lang="en-CA" dirty="0"/>
          </a:p>
          <a:p>
            <a:pPr marL="0" indent="0">
              <a:buNone/>
            </a:pPr>
            <a:r>
              <a:rPr lang="en-CA" dirty="0"/>
              <a:t>So, back in your original groups, consider the following….</a:t>
            </a:r>
          </a:p>
        </p:txBody>
      </p:sp>
      <p:sp>
        <p:nvSpPr>
          <p:cNvPr id="4" name="Rectangle 3"/>
          <p:cNvSpPr/>
          <p:nvPr/>
        </p:nvSpPr>
        <p:spPr>
          <a:xfrm>
            <a:off x="10397930"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12:00 – 13:30</a:t>
            </a:r>
            <a:endParaRPr lang="en-CA" dirty="0"/>
          </a:p>
        </p:txBody>
      </p:sp>
    </p:spTree>
    <p:extLst>
      <p:ext uri="{BB962C8B-B14F-4D97-AF65-F5344CB8AC3E}">
        <p14:creationId xmlns:p14="http://schemas.microsoft.com/office/powerpoint/2010/main" val="718503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dirty="0"/>
              <a:t>This workshop will map the technological infrastructure for a personal learning network. It will describe the major protocols supporting personal learning and describe how third party applications (such as simulation engines or learning management systems) interact with personal learning environments. It will draw on the technology developed by the National Research Council’s ‘Learning and Performance Support Systems’ to create a </a:t>
            </a:r>
            <a:r>
              <a:rPr lang="en-CA" dirty="0" err="1"/>
              <a:t>testbed</a:t>
            </a:r>
            <a:r>
              <a:rPr lang="en-CA" dirty="0"/>
              <a:t> technology environment.</a:t>
            </a:r>
          </a:p>
        </p:txBody>
      </p:sp>
    </p:spTree>
    <p:extLst>
      <p:ext uri="{BB962C8B-B14F-4D97-AF65-F5344CB8AC3E}">
        <p14:creationId xmlns:p14="http://schemas.microsoft.com/office/powerpoint/2010/main" val="183687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Value Proposition…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51770897"/>
              </p:ext>
            </p:extLst>
          </p:nvPr>
        </p:nvGraphicFramePr>
        <p:xfrm>
          <a:off x="1027134" y="1465545"/>
          <a:ext cx="9854226" cy="4499144"/>
        </p:xfrm>
        <a:graphic>
          <a:graphicData uri="http://schemas.openxmlformats.org/drawingml/2006/table">
            <a:tbl>
              <a:tblPr firstRow="1" firstCol="1" bandRow="1"/>
              <a:tblGrid>
                <a:gridCol w="3322797">
                  <a:extLst>
                    <a:ext uri="{9D8B030D-6E8A-4147-A177-3AD203B41FA5}">
                      <a16:colId xmlns:a16="http://schemas.microsoft.com/office/drawing/2014/main" val="20000"/>
                    </a:ext>
                  </a:extLst>
                </a:gridCol>
                <a:gridCol w="6531429">
                  <a:extLst>
                    <a:ext uri="{9D8B030D-6E8A-4147-A177-3AD203B41FA5}">
                      <a16:colId xmlns:a16="http://schemas.microsoft.com/office/drawing/2014/main" val="20001"/>
                    </a:ext>
                  </a:extLst>
                </a:gridCol>
              </a:tblGrid>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Target user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2409">
                <a:tc>
                  <a:txBody>
                    <a:bodyPr/>
                    <a:lstStyle/>
                    <a:p>
                      <a:pPr algn="r">
                        <a:lnSpc>
                          <a:spcPct val="115000"/>
                        </a:lnSpc>
                        <a:spcAft>
                          <a:spcPts val="0"/>
                        </a:spcAft>
                      </a:pPr>
                      <a:r>
                        <a:rPr lang="en-CA" sz="2800">
                          <a:effectLst/>
                          <a:latin typeface="Calibri" panose="020F0502020204030204" pitchFamily="34" charset="0"/>
                          <a:ea typeface="Calibri" panose="020F0502020204030204" pitchFamily="34" charset="0"/>
                          <a:cs typeface="Times New Roman" panose="02020603050405020304" pitchFamily="18" charset="0"/>
                        </a:rPr>
                        <a:t>Who: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Pressing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The PLE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Name and type of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409">
                <a:tc>
                  <a:txBody>
                    <a:bodyPr/>
                    <a:lstStyle/>
                    <a:p>
                      <a:pPr algn="r">
                        <a:lnSpc>
                          <a:spcPct val="115000"/>
                        </a:lnSpc>
                        <a:spcAft>
                          <a:spcPts val="0"/>
                        </a:spcAft>
                      </a:pPr>
                      <a:r>
                        <a:rPr lang="en-CA" sz="2800">
                          <a:effectLst/>
                          <a:latin typeface="Calibri" panose="020F0502020204030204" pitchFamily="34" charset="0"/>
                          <a:ea typeface="Calibri" panose="020F0502020204030204" pitchFamily="34" charset="0"/>
                          <a:cs typeface="Times New Roman" panose="02020603050405020304" pitchFamily="18" charset="0"/>
                        </a:rPr>
                        <a:t>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‘Killer Feature’…. Reason to buy (or to pay 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409">
                <a:tc>
                  <a:txBody>
                    <a:bodyPr/>
                    <a:lstStyle/>
                    <a:p>
                      <a:pPr algn="r">
                        <a:lnSpc>
                          <a:spcPct val="115000"/>
                        </a:lnSpc>
                        <a:spcAft>
                          <a:spcPts val="0"/>
                        </a:spcAft>
                      </a:pPr>
                      <a:r>
                        <a:rPr lang="en-CA" sz="2800">
                          <a:effectLst/>
                          <a:latin typeface="Calibri" panose="020F0502020204030204" pitchFamily="34" charset="0"/>
                          <a:ea typeface="Calibri" panose="020F0502020204030204" pitchFamily="34" charset="0"/>
                          <a:cs typeface="Times New Roman" panose="02020603050405020304" pitchFamily="18" charset="0"/>
                        </a:rPr>
                        <a:t>Contrarily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Main alternative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98921">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It allows them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Distinguishing feature</a:t>
                      </a:r>
                    </a:p>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3"/>
          <p:cNvSpPr>
            <a:spLocks noChangeArrowheads="1"/>
          </p:cNvSpPr>
          <p:nvPr/>
        </p:nvSpPr>
        <p:spPr bwMode="auto">
          <a:xfrm>
            <a:off x="-4067140" y="-105491"/>
            <a:ext cx="16259140" cy="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312531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Value Proposition Workshop</a:t>
            </a:r>
          </a:p>
        </p:txBody>
      </p:sp>
      <p:sp>
        <p:nvSpPr>
          <p:cNvPr id="3" name="Content Placeholder 2"/>
          <p:cNvSpPr>
            <a:spLocks noGrp="1"/>
          </p:cNvSpPr>
          <p:nvPr>
            <p:ph idx="1"/>
          </p:nvPr>
        </p:nvSpPr>
        <p:spPr/>
        <p:txBody>
          <a:bodyPr/>
          <a:lstStyle/>
          <a:p>
            <a:r>
              <a:rPr lang="en-CA" dirty="0"/>
              <a:t>Five new groups, each with a:</a:t>
            </a:r>
          </a:p>
          <a:p>
            <a:pPr lvl="1"/>
            <a:r>
              <a:rPr lang="en-CA" sz="2800" dirty="0"/>
              <a:t>User</a:t>
            </a:r>
          </a:p>
          <a:p>
            <a:pPr lvl="1"/>
            <a:r>
              <a:rPr lang="en-CA" sz="2800" dirty="0"/>
              <a:t>Sponsor</a:t>
            </a:r>
          </a:p>
          <a:p>
            <a:pPr lvl="1"/>
            <a:r>
              <a:rPr lang="en-CA" sz="2800" dirty="0"/>
              <a:t>Developer</a:t>
            </a:r>
          </a:p>
          <a:p>
            <a:pPr lvl="1"/>
            <a:r>
              <a:rPr lang="en-CA" sz="2800" dirty="0"/>
              <a:t>Marketer</a:t>
            </a:r>
          </a:p>
          <a:p>
            <a:pPr lvl="1"/>
            <a:r>
              <a:rPr lang="en-CA" sz="2800" dirty="0"/>
              <a:t>Operator</a:t>
            </a:r>
          </a:p>
          <a:p>
            <a:r>
              <a:rPr lang="en-CA" sz="3200" dirty="0"/>
              <a:t>Draft value propositions and record them</a:t>
            </a:r>
          </a:p>
          <a:p>
            <a:pPr lvl="1"/>
            <a:endParaRPr lang="en-CA" dirty="0"/>
          </a:p>
        </p:txBody>
      </p:sp>
    </p:spTree>
    <p:extLst>
      <p:ext uri="{BB962C8B-B14F-4D97-AF65-F5344CB8AC3E}">
        <p14:creationId xmlns:p14="http://schemas.microsoft.com/office/powerpoint/2010/main" val="840437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1409"/>
            <a:ext cx="10515600" cy="1325563"/>
          </a:xfrm>
        </p:spPr>
        <p:txBody>
          <a:bodyPr/>
          <a:lstStyle/>
          <a:p>
            <a:pPr algn="ctr"/>
            <a:r>
              <a:rPr lang="en-CA" dirty="0"/>
              <a:t>Elements of the PLE</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250785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anose="020F0502020204030204" pitchFamily="34" charset="0"/>
              </a:rPr>
              <a:t>Course Provider Perspective</a:t>
            </a:r>
          </a:p>
        </p:txBody>
      </p:sp>
      <p:sp>
        <p:nvSpPr>
          <p:cNvPr id="4" name="Rectangle 3"/>
          <p:cNvSpPr/>
          <p:nvPr/>
        </p:nvSpPr>
        <p:spPr>
          <a:xfrm>
            <a:off x="5181600" y="3657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2133600"/>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865" y="2869340"/>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746" y="2904528"/>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539" y="2214125"/>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834" y="5413399"/>
            <a:ext cx="393700" cy="48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9347" y="4816200"/>
            <a:ext cx="447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3438" y="4781518"/>
            <a:ext cx="428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9624" y="5358004"/>
            <a:ext cx="476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miley Face 12"/>
          <p:cNvSpPr/>
          <p:nvPr/>
        </p:nvSpPr>
        <p:spPr>
          <a:xfrm>
            <a:off x="7543800" y="2115797"/>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Smiley Face 13"/>
          <p:cNvSpPr/>
          <p:nvPr/>
        </p:nvSpPr>
        <p:spPr>
          <a:xfrm>
            <a:off x="8382000" y="2145043"/>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Smiley Face 14"/>
          <p:cNvSpPr/>
          <p:nvPr/>
        </p:nvSpPr>
        <p:spPr>
          <a:xfrm>
            <a:off x="7852853" y="2971801"/>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Smiley Face 15"/>
          <p:cNvSpPr/>
          <p:nvPr/>
        </p:nvSpPr>
        <p:spPr>
          <a:xfrm>
            <a:off x="8763000" y="286934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0" name="Straight Arrow Connector 9"/>
          <p:cNvCxnSpPr/>
          <p:nvPr/>
        </p:nvCxnSpPr>
        <p:spPr>
          <a:xfrm flipV="1">
            <a:off x="3962400" y="4114800"/>
            <a:ext cx="1143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38600" y="2971801"/>
            <a:ext cx="990600" cy="515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943600" y="2869340"/>
            <a:ext cx="1600200" cy="712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3482" y="4391191"/>
            <a:ext cx="485775" cy="51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s://encrypted-tbn2.google.com/images?q=tbn:ANd9GcTua-Kkq1RAYUSwbbL7C47_MEy3jQ-gxmSkWd70OZRLvx2Tcx3E8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4000" y="455727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oogle.com/images?q=tbn:ANd9GcQPlT7jx69pZpJtGXhNAF2MB6YnNQXUmQC8KBAsOKbMdsw8uaDrV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41313" y="5089009"/>
            <a:ext cx="502586" cy="5025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8763000" y="3810000"/>
            <a:ext cx="13247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67600" y="4953001"/>
            <a:ext cx="762000" cy="206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715000" y="4343401"/>
            <a:ext cx="533400" cy="816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60" name="Picture 12" descr="https://encrypted-tbn0.google.com/images?q=tbn:ANd9GcQ93z2g8LHIIid5yDD_Ppq-xh114y5t_dWCy79CTOlrrxEBgJMTr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525137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3.google.com/images?q=tbn:ANd9GcQkPH6J4Wkvt_ZajEE7J7CDLPlYtvlL1chaTp6R0Wq0AaMwOZD_2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640857" flipV="1">
            <a:off x="4234896" y="3240060"/>
            <a:ext cx="241934" cy="16099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321456" y="2223009"/>
            <a:ext cx="923138" cy="646331"/>
          </a:xfrm>
          <a:prstGeom prst="rect">
            <a:avLst/>
          </a:prstGeom>
        </p:spPr>
        <p:txBody>
          <a:bodyPr wrap="none">
            <a:spAutoFit/>
          </a:bodyPr>
          <a:lstStyle/>
          <a:p>
            <a:r>
              <a:rPr lang="en-US" dirty="0"/>
              <a:t>Student</a:t>
            </a:r>
          </a:p>
          <a:p>
            <a:r>
              <a:rPr lang="en-US" dirty="0"/>
              <a:t>content</a:t>
            </a:r>
          </a:p>
        </p:txBody>
      </p:sp>
      <p:sp>
        <p:nvSpPr>
          <p:cNvPr id="26" name="Rectangle 25"/>
          <p:cNvSpPr/>
          <p:nvPr/>
        </p:nvSpPr>
        <p:spPr>
          <a:xfrm>
            <a:off x="4079609" y="5098130"/>
            <a:ext cx="908582" cy="646331"/>
          </a:xfrm>
          <a:prstGeom prst="rect">
            <a:avLst/>
          </a:prstGeom>
        </p:spPr>
        <p:txBody>
          <a:bodyPr wrap="none">
            <a:spAutoFit/>
          </a:bodyPr>
          <a:lstStyle/>
          <a:p>
            <a:r>
              <a:rPr lang="en-US" dirty="0"/>
              <a:t>Course</a:t>
            </a:r>
          </a:p>
          <a:p>
            <a:r>
              <a:rPr lang="en-US" dirty="0"/>
              <a:t>content</a:t>
            </a:r>
          </a:p>
        </p:txBody>
      </p:sp>
      <p:sp>
        <p:nvSpPr>
          <p:cNvPr id="27" name="Rectangle 26"/>
          <p:cNvSpPr/>
          <p:nvPr/>
        </p:nvSpPr>
        <p:spPr>
          <a:xfrm>
            <a:off x="9032980" y="1930511"/>
            <a:ext cx="1212640" cy="646331"/>
          </a:xfrm>
          <a:prstGeom prst="rect">
            <a:avLst/>
          </a:prstGeom>
        </p:spPr>
        <p:txBody>
          <a:bodyPr wrap="none">
            <a:spAutoFit/>
          </a:bodyPr>
          <a:lstStyle/>
          <a:p>
            <a:r>
              <a:rPr lang="en-US" dirty="0"/>
              <a:t>Subscribed</a:t>
            </a:r>
          </a:p>
          <a:p>
            <a:r>
              <a:rPr lang="en-US" dirty="0"/>
              <a:t>students</a:t>
            </a:r>
          </a:p>
        </p:txBody>
      </p:sp>
      <p:pic>
        <p:nvPicPr>
          <p:cNvPr id="2063"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82294" y="3038852"/>
            <a:ext cx="381000" cy="1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9050397" y="5577080"/>
            <a:ext cx="1284514" cy="646331"/>
          </a:xfrm>
          <a:prstGeom prst="rect">
            <a:avLst/>
          </a:prstGeom>
        </p:spPr>
        <p:txBody>
          <a:bodyPr wrap="square">
            <a:spAutoFit/>
          </a:bodyPr>
          <a:lstStyle/>
          <a:p>
            <a:r>
              <a:rPr lang="en-US" dirty="0"/>
              <a:t>Live online events</a:t>
            </a:r>
          </a:p>
        </p:txBody>
      </p:sp>
      <p:sp>
        <p:nvSpPr>
          <p:cNvPr id="29" name="Rectangle 28"/>
          <p:cNvSpPr/>
          <p:nvPr/>
        </p:nvSpPr>
        <p:spPr>
          <a:xfrm>
            <a:off x="6107612" y="5900244"/>
            <a:ext cx="1740989" cy="369332"/>
          </a:xfrm>
          <a:prstGeom prst="rect">
            <a:avLst/>
          </a:prstGeom>
        </p:spPr>
        <p:txBody>
          <a:bodyPr wrap="none">
            <a:spAutoFit/>
          </a:bodyPr>
          <a:lstStyle/>
          <a:p>
            <a:r>
              <a:rPr lang="en-US" dirty="0"/>
              <a:t>Event recordings</a:t>
            </a:r>
          </a:p>
        </p:txBody>
      </p:sp>
      <p:pic>
        <p:nvPicPr>
          <p:cNvPr id="2065" name="Picture 17" descr="https://encrypted-tbn0.google.com/images?q=tbn:ANd9GcRZ1QhYm2YJoioMLdE8LPeZSsD9vD-cKtSlYVbmvNd46YoizwTx"/>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67185" y="438139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63295" y="3315592"/>
            <a:ext cx="257175" cy="18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7" descr="https://encrypted-tbn0.google.com/images?q=tbn:ANd9GcRZ1QhYm2YJoioMLdE8LPeZSsD9vD-cKtSlYVbmvNd46YoizwTx"/>
          <p:cNvPicPr>
            <a:picLocks noGrp="1" noChangeAspect="1" noChangeArrowheads="1"/>
          </p:cNvPicPr>
          <p:nvPr>
            <p:ph idx="1"/>
          </p:nvPr>
        </p:nvPicPr>
        <p:blipFill>
          <a:blip r:embed="rId18" cstate="print">
            <a:extLst>
              <a:ext uri="{28A0092B-C50C-407E-A947-70E740481C1C}">
                <a14:useLocalDpi xmlns:a14="http://schemas.microsoft.com/office/drawing/2010/main" val="0"/>
              </a:ext>
            </a:extLst>
          </a:blip>
          <a:srcRect/>
          <a:stretch>
            <a:fillRect/>
          </a:stretch>
        </p:blipFill>
        <p:spPr bwMode="auto">
          <a:xfrm>
            <a:off x="5541970" y="4523585"/>
            <a:ext cx="249230" cy="24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66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Student’s Perspective</a:t>
            </a:r>
          </a:p>
        </p:txBody>
      </p:sp>
      <p:sp>
        <p:nvSpPr>
          <p:cNvPr id="4" name="Smiley Face 3"/>
          <p:cNvSpPr/>
          <p:nvPr/>
        </p:nvSpPr>
        <p:spPr>
          <a:xfrm>
            <a:off x="5787390" y="2827709"/>
            <a:ext cx="6858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6816090" y="1989509"/>
            <a:ext cx="457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p>
        </p:txBody>
      </p:sp>
      <p:sp>
        <p:nvSpPr>
          <p:cNvPr id="7" name="Smiley Face 6"/>
          <p:cNvSpPr/>
          <p:nvPr/>
        </p:nvSpPr>
        <p:spPr>
          <a:xfrm>
            <a:off x="4301490" y="2751511"/>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4301490" y="4123112"/>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Smiley Face 8"/>
          <p:cNvSpPr/>
          <p:nvPr/>
        </p:nvSpPr>
        <p:spPr>
          <a:xfrm>
            <a:off x="5070440" y="1797985"/>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5273040" y="4732712"/>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6842216" y="4625969"/>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miley Face 11"/>
          <p:cNvSpPr/>
          <p:nvPr/>
        </p:nvSpPr>
        <p:spPr>
          <a:xfrm>
            <a:off x="7201194" y="3139041"/>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5455545" y="2313903"/>
            <a:ext cx="331846" cy="43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73190" y="2446709"/>
            <a:ext cx="28575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16066" y="3396998"/>
            <a:ext cx="428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58890" y="3818312"/>
            <a:ext cx="483326" cy="807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21469" y="3894512"/>
            <a:ext cx="223073" cy="73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758690" y="3513509"/>
            <a:ext cx="899454"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815840" y="3009472"/>
            <a:ext cx="842304" cy="129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87640" y="3397000"/>
            <a:ext cx="514350" cy="116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559040" y="1989512"/>
            <a:ext cx="628650" cy="6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273290" y="1379909"/>
            <a:ext cx="40005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93746" y="5037509"/>
            <a:ext cx="565344"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729990" y="4732709"/>
            <a:ext cx="51435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615690" y="4351709"/>
            <a:ext cx="514350" cy="2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729990" y="2751509"/>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603" y="3246809"/>
            <a:ext cx="45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297" y="2334586"/>
            <a:ext cx="437606"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73" y="1913309"/>
            <a:ext cx="4077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781" y="4990671"/>
            <a:ext cx="399724"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297" y="4199311"/>
            <a:ext cx="306234"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115" y="1075112"/>
            <a:ext cx="361950" cy="5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5010822"/>
            <a:ext cx="3619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286000" y="5715001"/>
            <a:ext cx="7086600" cy="461665"/>
          </a:xfrm>
          <a:prstGeom prst="rect">
            <a:avLst/>
          </a:prstGeom>
          <a:noFill/>
        </p:spPr>
        <p:txBody>
          <a:bodyPr wrap="square" rtlCol="0">
            <a:spAutoFit/>
          </a:bodyPr>
          <a:lstStyle/>
          <a:p>
            <a:r>
              <a:rPr lang="en-US" sz="2400" dirty="0"/>
              <a:t>A range of different resources and services</a:t>
            </a:r>
          </a:p>
        </p:txBody>
      </p:sp>
    </p:spTree>
    <p:extLst>
      <p:ext uri="{BB962C8B-B14F-4D97-AF65-F5344CB8AC3E}">
        <p14:creationId xmlns:p14="http://schemas.microsoft.com/office/powerpoint/2010/main" val="189234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gRSShopper</a:t>
            </a:r>
            <a:endParaRPr lang="en-US" dirty="0"/>
          </a:p>
        </p:txBody>
      </p:sp>
      <p:pic>
        <p:nvPicPr>
          <p:cNvPr id="5" name="Content Placeholder 4"/>
          <p:cNvPicPr>
            <a:picLocks noGrp="1" noChangeAspect="1"/>
          </p:cNvPicPr>
          <p:nvPr>
            <p:ph idx="1"/>
          </p:nvPr>
        </p:nvPicPr>
        <p:blipFill rotWithShape="1">
          <a:blip r:embed="rId2"/>
          <a:srcRect t="3160" b="18498"/>
          <a:stretch/>
        </p:blipFill>
        <p:spPr/>
      </p:pic>
      <p:sp>
        <p:nvSpPr>
          <p:cNvPr id="3" name="TextBox 2"/>
          <p:cNvSpPr txBox="1"/>
          <p:nvPr/>
        </p:nvSpPr>
        <p:spPr>
          <a:xfrm>
            <a:off x="6744072" y="6093296"/>
            <a:ext cx="3384376" cy="369332"/>
          </a:xfrm>
          <a:prstGeom prst="rect">
            <a:avLst/>
          </a:prstGeom>
          <a:noFill/>
        </p:spPr>
        <p:txBody>
          <a:bodyPr wrap="square" rtlCol="0">
            <a:spAutoFit/>
          </a:bodyPr>
          <a:lstStyle/>
          <a:p>
            <a:r>
              <a:rPr lang="fr-CA" dirty="0">
                <a:hlinkClick r:id="rId3"/>
              </a:rPr>
              <a:t>http://grsshopper.downes.ca</a:t>
            </a:r>
            <a:r>
              <a:rPr lang="fr-CA" dirty="0"/>
              <a:t> </a:t>
            </a:r>
            <a:endParaRPr lang="en-US" dirty="0"/>
          </a:p>
        </p:txBody>
      </p:sp>
    </p:spTree>
    <p:extLst>
      <p:ext uri="{BB962C8B-B14F-4D97-AF65-F5344CB8AC3E}">
        <p14:creationId xmlns:p14="http://schemas.microsoft.com/office/powerpoint/2010/main" val="236594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35" y="983244"/>
            <a:ext cx="8382000" cy="653163"/>
          </a:xfrm>
        </p:spPr>
        <p:txBody>
          <a:bodyPr>
            <a:noAutofit/>
          </a:bodyPr>
          <a:lstStyle/>
          <a:p>
            <a:r>
              <a:rPr lang="en-CA" sz="3600" dirty="0">
                <a:latin typeface="Calibri" panose="020F0502020204030204" pitchFamily="34" charset="0"/>
              </a:rPr>
              <a:t>The design is based on putting the learner at the centre</a:t>
            </a:r>
          </a:p>
        </p:txBody>
      </p:sp>
      <p:sp>
        <p:nvSpPr>
          <p:cNvPr id="5" name="Rectangle 4"/>
          <p:cNvSpPr/>
          <p:nvPr/>
        </p:nvSpPr>
        <p:spPr>
          <a:xfrm>
            <a:off x="2317339" y="5398222"/>
            <a:ext cx="6293839" cy="923330"/>
          </a:xfrm>
          <a:prstGeom prst="rect">
            <a:avLst/>
          </a:prstGeom>
        </p:spPr>
        <p:txBody>
          <a:bodyPr wrap="none">
            <a:spAutoFit/>
          </a:bodyPr>
          <a:lstStyle/>
          <a:p>
            <a:r>
              <a:rPr lang="en-CA" dirty="0"/>
              <a:t>Scott Wilson (left), Tim Hand (right)  </a:t>
            </a:r>
          </a:p>
          <a:p>
            <a:r>
              <a:rPr lang="en-CA" dirty="0">
                <a:hlinkClick r:id="rId3"/>
              </a:rPr>
              <a:t>https://www.google.com/search?q=ple+diagrams</a:t>
            </a:r>
            <a:endParaRPr lang="en-CA" dirty="0"/>
          </a:p>
          <a:p>
            <a:r>
              <a:rPr lang="en-CA" dirty="0">
                <a:hlinkClick r:id="rId4"/>
              </a:rPr>
              <a:t>http://www.edtechpost.ca/ple_diagrams/index.php/mind-map-3</a:t>
            </a:r>
            <a:endParaRPr lang="en-CA" dirty="0"/>
          </a:p>
        </p:txBody>
      </p:sp>
      <p:pic>
        <p:nvPicPr>
          <p:cNvPr id="3074" name="Picture 2" descr="http://cogdogblog.com/wp-content/uploads/2010/09/future-vl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00125" y="1938528"/>
            <a:ext cx="4731385" cy="34596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dtechpost.ca/ple_diagrams/var/albums/mind-map-3.jpg?m=135561577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42435" y="1938529"/>
            <a:ext cx="4191000" cy="345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2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00049" y="546626"/>
            <a:ext cx="10887075" cy="4351338"/>
          </a:xfrm>
        </p:spPr>
        <p:txBody>
          <a:bodyPr>
            <a:normAutofit/>
          </a:bodyPr>
          <a:lstStyle/>
          <a:p>
            <a:pPr marL="0" indent="0">
              <a:buNone/>
            </a:pPr>
            <a:r>
              <a:rPr lang="en-CA" altLang="en-US" sz="4000" dirty="0">
                <a:latin typeface="+mj-lt"/>
              </a:rPr>
              <a:t>Built Around the Personal Learning Record</a:t>
            </a:r>
          </a:p>
        </p:txBody>
      </p:sp>
      <p:pic>
        <p:nvPicPr>
          <p:cNvPr id="10" name="Picture 2" descr="http://www.youthunitedpress.com/wp-content/uploads/2014/01/network-graph-121_14_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2" y="3218434"/>
            <a:ext cx="1104735" cy="8188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00399" y="4037316"/>
            <a:ext cx="576064" cy="369332"/>
          </a:xfrm>
          <a:prstGeom prst="rect">
            <a:avLst/>
          </a:prstGeom>
          <a:noFill/>
        </p:spPr>
        <p:txBody>
          <a:bodyPr wrap="square" rtlCol="0">
            <a:spAutoFit/>
          </a:bodyPr>
          <a:lstStyle/>
          <a:p>
            <a:r>
              <a:rPr lang="en-CA" dirty="0"/>
              <a:t>Me</a:t>
            </a:r>
          </a:p>
        </p:txBody>
      </p:sp>
      <p:sp>
        <p:nvSpPr>
          <p:cNvPr id="12" name="TextBox 11"/>
          <p:cNvSpPr txBox="1"/>
          <p:nvPr/>
        </p:nvSpPr>
        <p:spPr>
          <a:xfrm>
            <a:off x="1314450" y="4382489"/>
            <a:ext cx="3287474" cy="1415772"/>
          </a:xfrm>
          <a:prstGeom prst="rect">
            <a:avLst/>
          </a:prstGeom>
          <a:noFill/>
        </p:spPr>
        <p:txBody>
          <a:bodyPr wrap="square" rtlCol="0">
            <a:spAutoFit/>
          </a:bodyPr>
          <a:lstStyle/>
          <a:p>
            <a:r>
              <a:rPr lang="en-CA" sz="3200" dirty="0"/>
              <a:t>Personal Library</a:t>
            </a:r>
          </a:p>
          <a:p>
            <a:pPr marL="285750" indent="-285750">
              <a:buFont typeface="Arial" panose="020B0604020202020204" pitchFamily="34" charset="0"/>
              <a:buChar char="•"/>
            </a:pPr>
            <a:r>
              <a:rPr lang="en-CA" dirty="0"/>
              <a:t>Pictures</a:t>
            </a:r>
          </a:p>
          <a:p>
            <a:pPr marL="285750" indent="-285750">
              <a:buFont typeface="Arial" panose="020B0604020202020204" pitchFamily="34" charset="0"/>
              <a:buChar char="•"/>
            </a:pPr>
            <a:r>
              <a:rPr lang="en-CA" dirty="0"/>
              <a:t>Books</a:t>
            </a:r>
          </a:p>
          <a:p>
            <a:pPr marL="285750" indent="-285750">
              <a:buFont typeface="Arial" panose="020B0604020202020204" pitchFamily="34" charset="0"/>
              <a:buChar char="•"/>
            </a:pPr>
            <a:r>
              <a:rPr lang="en-CA" dirty="0"/>
              <a:t>Movies</a:t>
            </a:r>
          </a:p>
        </p:txBody>
      </p:sp>
      <p:sp>
        <p:nvSpPr>
          <p:cNvPr id="13" name="TextBox 12"/>
          <p:cNvSpPr txBox="1"/>
          <p:nvPr/>
        </p:nvSpPr>
        <p:spPr>
          <a:xfrm>
            <a:off x="1000126" y="2087381"/>
            <a:ext cx="4018030" cy="1238801"/>
          </a:xfrm>
          <a:prstGeom prst="rect">
            <a:avLst/>
          </a:prstGeom>
          <a:noFill/>
        </p:spPr>
        <p:txBody>
          <a:bodyPr wrap="square" rtlCol="0">
            <a:spAutoFit/>
          </a:bodyPr>
          <a:lstStyle/>
          <a:p>
            <a:r>
              <a:rPr lang="en-CA" sz="3200" dirty="0"/>
              <a:t>        Stuff Goes Out</a:t>
            </a:r>
          </a:p>
          <a:p>
            <a:endParaRPr lang="en-CA" sz="1050" dirty="0"/>
          </a:p>
          <a:p>
            <a:r>
              <a:rPr lang="en-CA" sz="3200" dirty="0"/>
              <a:t>Stuff Comes In</a:t>
            </a:r>
          </a:p>
        </p:txBody>
      </p:sp>
      <p:sp>
        <p:nvSpPr>
          <p:cNvPr id="14" name="TextBox 13"/>
          <p:cNvSpPr txBox="1"/>
          <p:nvPr/>
        </p:nvSpPr>
        <p:spPr>
          <a:xfrm>
            <a:off x="7768486" y="1955003"/>
            <a:ext cx="3981966" cy="1754326"/>
          </a:xfrm>
          <a:prstGeom prst="rect">
            <a:avLst/>
          </a:prstGeom>
          <a:noFill/>
        </p:spPr>
        <p:txBody>
          <a:bodyPr wrap="square" rtlCol="0">
            <a:spAutoFit/>
          </a:bodyPr>
          <a:lstStyle/>
          <a:p>
            <a:r>
              <a:rPr lang="en-CA" sz="3600" dirty="0"/>
              <a:t>Learning Activities</a:t>
            </a:r>
          </a:p>
          <a:p>
            <a:pPr marL="285750" indent="-285750">
              <a:buFont typeface="Arial" panose="020B0604020202020204" pitchFamily="34" charset="0"/>
              <a:buChar char="•"/>
            </a:pPr>
            <a:r>
              <a:rPr lang="en-CA" sz="2400" dirty="0"/>
              <a:t>I read and watch stuff</a:t>
            </a:r>
          </a:p>
          <a:p>
            <a:pPr marL="285750" indent="-285750">
              <a:buFont typeface="Arial" panose="020B0604020202020204" pitchFamily="34" charset="0"/>
              <a:buChar char="•"/>
            </a:pPr>
            <a:r>
              <a:rPr lang="en-CA" sz="2400" dirty="0"/>
              <a:t>I play with toys</a:t>
            </a:r>
          </a:p>
          <a:p>
            <a:pPr marL="285750" indent="-285750">
              <a:buFont typeface="Arial" panose="020B0604020202020204" pitchFamily="34" charset="0"/>
              <a:buChar char="•"/>
            </a:pPr>
            <a:r>
              <a:rPr lang="en-CA" sz="2400" dirty="0"/>
              <a:t>I make stuff</a:t>
            </a:r>
          </a:p>
        </p:txBody>
      </p:sp>
      <p:sp>
        <p:nvSpPr>
          <p:cNvPr id="15" name="TextBox 14"/>
          <p:cNvSpPr txBox="1"/>
          <p:nvPr/>
        </p:nvSpPr>
        <p:spPr>
          <a:xfrm>
            <a:off x="7779442" y="4602640"/>
            <a:ext cx="1800200" cy="1569660"/>
          </a:xfrm>
          <a:prstGeom prst="rect">
            <a:avLst/>
          </a:prstGeom>
          <a:noFill/>
        </p:spPr>
        <p:txBody>
          <a:bodyPr wrap="square" rtlCol="0">
            <a:spAutoFit/>
          </a:bodyPr>
          <a:lstStyle/>
          <a:p>
            <a:r>
              <a:rPr lang="en-CA" sz="3200" dirty="0"/>
              <a:t>Learning Analytics Services</a:t>
            </a:r>
          </a:p>
        </p:txBody>
      </p:sp>
      <p:cxnSp>
        <p:nvCxnSpPr>
          <p:cNvPr id="16" name="Straight Arrow Connector 15"/>
          <p:cNvCxnSpPr/>
          <p:nvPr/>
        </p:nvCxnSpPr>
        <p:spPr>
          <a:xfrm>
            <a:off x="4079776" y="2773264"/>
            <a:ext cx="1224136"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56472" y="2406874"/>
            <a:ext cx="1224136" cy="600164"/>
          </a:xfrm>
          <a:prstGeom prst="rect">
            <a:avLst/>
          </a:prstGeom>
          <a:noFill/>
        </p:spPr>
        <p:txBody>
          <a:bodyPr wrap="square" rtlCol="0">
            <a:spAutoFit/>
          </a:bodyPr>
          <a:lstStyle/>
          <a:p>
            <a:r>
              <a:rPr lang="en-CA" sz="1100" dirty="0"/>
              <a:t>Things, Properties, Relations</a:t>
            </a:r>
          </a:p>
        </p:txBody>
      </p:sp>
      <p:cxnSp>
        <p:nvCxnSpPr>
          <p:cNvPr id="18" name="Straight Arrow Connector 17"/>
          <p:cNvCxnSpPr/>
          <p:nvPr/>
        </p:nvCxnSpPr>
        <p:spPr>
          <a:xfrm flipH="1">
            <a:off x="3863752" y="3461902"/>
            <a:ext cx="792088" cy="797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03031" y="3627876"/>
            <a:ext cx="1548286" cy="276999"/>
          </a:xfrm>
          <a:prstGeom prst="rect">
            <a:avLst/>
          </a:prstGeom>
          <a:noFill/>
        </p:spPr>
        <p:txBody>
          <a:bodyPr wrap="square" rtlCol="0">
            <a:spAutoFit/>
          </a:bodyPr>
          <a:lstStyle/>
          <a:p>
            <a:r>
              <a:rPr lang="en-CA" sz="1200" dirty="0"/>
              <a:t>Big stuff goes here</a:t>
            </a:r>
          </a:p>
        </p:txBody>
      </p:sp>
      <p:cxnSp>
        <p:nvCxnSpPr>
          <p:cNvPr id="20" name="Straight Arrow Connector 19"/>
          <p:cNvCxnSpPr/>
          <p:nvPr/>
        </p:nvCxnSpPr>
        <p:spPr>
          <a:xfrm>
            <a:off x="6672066" y="3860408"/>
            <a:ext cx="1022259" cy="698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13694" y="4032874"/>
            <a:ext cx="1224136" cy="246221"/>
          </a:xfrm>
          <a:prstGeom prst="rect">
            <a:avLst/>
          </a:prstGeom>
          <a:noFill/>
        </p:spPr>
        <p:txBody>
          <a:bodyPr wrap="square" rtlCol="0">
            <a:spAutoFit/>
          </a:bodyPr>
          <a:lstStyle/>
          <a:p>
            <a:r>
              <a:rPr lang="en-CA" sz="1000" dirty="0"/>
              <a:t>Questions</a:t>
            </a:r>
          </a:p>
        </p:txBody>
      </p:sp>
      <p:cxnSp>
        <p:nvCxnSpPr>
          <p:cNvPr id="22" name="Straight Arrow Connector 21"/>
          <p:cNvCxnSpPr/>
          <p:nvPr/>
        </p:nvCxnSpPr>
        <p:spPr>
          <a:xfrm flipH="1" flipV="1">
            <a:off x="6480657" y="4171372"/>
            <a:ext cx="1055505" cy="72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17981" y="4563919"/>
            <a:ext cx="1224136" cy="246221"/>
          </a:xfrm>
          <a:prstGeom prst="rect">
            <a:avLst/>
          </a:prstGeom>
          <a:noFill/>
        </p:spPr>
        <p:txBody>
          <a:bodyPr wrap="square" rtlCol="0">
            <a:spAutoFit/>
          </a:bodyPr>
          <a:lstStyle/>
          <a:p>
            <a:r>
              <a:rPr lang="en-CA" sz="1000" dirty="0"/>
              <a:t>Answers</a:t>
            </a:r>
          </a:p>
        </p:txBody>
      </p:sp>
      <p:cxnSp>
        <p:nvCxnSpPr>
          <p:cNvPr id="24" name="Straight Arrow Connector 23"/>
          <p:cNvCxnSpPr/>
          <p:nvPr/>
        </p:nvCxnSpPr>
        <p:spPr>
          <a:xfrm flipV="1">
            <a:off x="4079776" y="3904874"/>
            <a:ext cx="1224136" cy="659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38374" y="2726115"/>
            <a:ext cx="0" cy="38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043098" y="2564905"/>
            <a:ext cx="1372900" cy="99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545499" y="2305678"/>
            <a:ext cx="1262471" cy="358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176465" y="2773265"/>
            <a:ext cx="1037231" cy="338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545496" y="3461900"/>
            <a:ext cx="631236" cy="304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71125" y="2960872"/>
            <a:ext cx="1224136" cy="523220"/>
          </a:xfrm>
          <a:prstGeom prst="rect">
            <a:avLst/>
          </a:prstGeom>
          <a:noFill/>
        </p:spPr>
        <p:txBody>
          <a:bodyPr wrap="square" rtlCol="0">
            <a:spAutoFit/>
          </a:bodyPr>
          <a:lstStyle/>
          <a:p>
            <a:r>
              <a:rPr lang="en-CA" sz="1400" dirty="0"/>
              <a:t>Things I did</a:t>
            </a:r>
          </a:p>
          <a:p>
            <a:r>
              <a:rPr lang="en-CA" sz="1400" dirty="0"/>
              <a:t>Stuff I make</a:t>
            </a:r>
          </a:p>
        </p:txBody>
      </p:sp>
    </p:spTree>
    <p:extLst>
      <p:ext uri="{BB962C8B-B14F-4D97-AF65-F5344CB8AC3E}">
        <p14:creationId xmlns:p14="http://schemas.microsoft.com/office/powerpoint/2010/main" val="933253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2416"/>
            <a:ext cx="10515600" cy="1325563"/>
          </a:xfrm>
        </p:spPr>
        <p:txBody>
          <a:bodyPr/>
          <a:lstStyle/>
          <a:p>
            <a:pPr algn="ctr"/>
            <a:r>
              <a:rPr lang="en-CA" dirty="0"/>
              <a:t>Roles and Tasks Workshop</a:t>
            </a:r>
          </a:p>
        </p:txBody>
      </p:sp>
    </p:spTree>
    <p:extLst>
      <p:ext uri="{BB962C8B-B14F-4D97-AF65-F5344CB8AC3E}">
        <p14:creationId xmlns:p14="http://schemas.microsoft.com/office/powerpoint/2010/main" val="73627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Tasks Will Users Perform?</a:t>
            </a:r>
          </a:p>
        </p:txBody>
      </p:sp>
      <p:sp>
        <p:nvSpPr>
          <p:cNvPr id="3" name="Content Placeholder 2"/>
          <p:cNvSpPr>
            <a:spLocks noGrp="1"/>
          </p:cNvSpPr>
          <p:nvPr>
            <p:ph idx="1"/>
          </p:nvPr>
        </p:nvSpPr>
        <p:spPr/>
        <p:txBody>
          <a:bodyPr>
            <a:normAutofit/>
          </a:bodyPr>
          <a:lstStyle/>
          <a:p>
            <a:r>
              <a:rPr lang="en-CA" sz="4000" dirty="0"/>
              <a:t>Roles… what </a:t>
            </a:r>
            <a:r>
              <a:rPr lang="en-CA" sz="4000" i="1" dirty="0"/>
              <a:t>role or function</a:t>
            </a:r>
            <a:r>
              <a:rPr lang="en-CA" sz="4000" dirty="0"/>
              <a:t> will the PLE serve?</a:t>
            </a:r>
          </a:p>
          <a:p>
            <a:pPr lvl="1"/>
            <a:r>
              <a:rPr lang="en-CA" sz="3600" dirty="0"/>
              <a:t>What are the </a:t>
            </a:r>
            <a:r>
              <a:rPr lang="en-CA" sz="3600" i="1" dirty="0"/>
              <a:t>metrics</a:t>
            </a:r>
            <a:r>
              <a:rPr lang="en-CA" sz="3600" dirty="0"/>
              <a:t> that will measure this role</a:t>
            </a:r>
          </a:p>
          <a:p>
            <a:pPr lvl="1"/>
            <a:endParaRPr lang="en-CA" sz="3600" dirty="0"/>
          </a:p>
          <a:p>
            <a:r>
              <a:rPr lang="en-CA" sz="4000" dirty="0"/>
              <a:t>One you have found measurable roles, list them</a:t>
            </a:r>
          </a:p>
          <a:p>
            <a:r>
              <a:rPr lang="en-CA" sz="4000" dirty="0"/>
              <a:t>Then ask: what </a:t>
            </a:r>
            <a:r>
              <a:rPr lang="en-CA" sz="4000" i="1" dirty="0"/>
              <a:t>tasks</a:t>
            </a:r>
            <a:r>
              <a:rPr lang="en-CA" sz="4000" dirty="0"/>
              <a:t> must the PLE perform to fulfill this role</a:t>
            </a:r>
          </a:p>
        </p:txBody>
      </p:sp>
    </p:spTree>
    <p:extLst>
      <p:ext uri="{BB962C8B-B14F-4D97-AF65-F5344CB8AC3E}">
        <p14:creationId xmlns:p14="http://schemas.microsoft.com/office/powerpoint/2010/main" val="322092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p>
        </p:txBody>
      </p:sp>
      <p:sp>
        <p:nvSpPr>
          <p:cNvPr id="3" name="Content Placeholder 2"/>
          <p:cNvSpPr>
            <a:spLocks noGrp="1"/>
          </p:cNvSpPr>
          <p:nvPr>
            <p:ph idx="1"/>
          </p:nvPr>
        </p:nvSpPr>
        <p:spPr/>
        <p:txBody>
          <a:bodyPr>
            <a:normAutofit fontScale="92500" lnSpcReduction="20000"/>
          </a:bodyPr>
          <a:lstStyle/>
          <a:p>
            <a:pPr marL="0" indent="0">
              <a:buNone/>
            </a:pPr>
            <a:r>
              <a:rPr lang="en-CA" dirty="0"/>
              <a:t>13:30 – 13:45		Introductions and Aliases</a:t>
            </a:r>
          </a:p>
          <a:p>
            <a:pPr marL="0" indent="0">
              <a:buNone/>
            </a:pPr>
            <a:r>
              <a:rPr lang="en-CA" dirty="0"/>
              <a:t>13:45 – 14:00 	What is a PLE? </a:t>
            </a:r>
          </a:p>
          <a:p>
            <a:pPr marL="0" indent="0">
              <a:buNone/>
            </a:pPr>
            <a:r>
              <a:rPr lang="en-CA" dirty="0"/>
              <a:t>14:00 – 14:15		Value Proposition Workshop</a:t>
            </a:r>
          </a:p>
          <a:p>
            <a:pPr marL="0" indent="0">
              <a:buNone/>
            </a:pPr>
            <a:r>
              <a:rPr lang="en-CA" dirty="0"/>
              <a:t>14:15 – 14:30 	Elements of the PLE	   </a:t>
            </a:r>
          </a:p>
          <a:p>
            <a:pPr marL="0" indent="0">
              <a:buNone/>
            </a:pPr>
            <a:r>
              <a:rPr lang="en-CA" dirty="0"/>
              <a:t>14:30 – 14:45		Roles and Tasks Workshop </a:t>
            </a:r>
          </a:p>
          <a:p>
            <a:pPr marL="0" indent="0">
              <a:buNone/>
            </a:pPr>
            <a:r>
              <a:rPr lang="en-CA" dirty="0"/>
              <a:t>14:45 – 15:00		Break</a:t>
            </a:r>
          </a:p>
          <a:p>
            <a:pPr marL="0" indent="0">
              <a:buNone/>
            </a:pPr>
            <a:r>
              <a:rPr lang="en-CA" dirty="0"/>
              <a:t>15:00 – 15:30		Underlying Technologies</a:t>
            </a:r>
          </a:p>
          <a:p>
            <a:pPr marL="0" indent="0">
              <a:buNone/>
            </a:pPr>
            <a:r>
              <a:rPr lang="en-CA" dirty="0"/>
              <a:t>15:30 – 16:00 	Task </a:t>
            </a:r>
            <a:r>
              <a:rPr lang="en-CA" dirty="0" err="1"/>
              <a:t>Priorization</a:t>
            </a:r>
            <a:r>
              <a:rPr lang="en-CA" dirty="0"/>
              <a:t> Exercise</a:t>
            </a:r>
          </a:p>
          <a:p>
            <a:pPr marL="0" indent="0">
              <a:buNone/>
            </a:pPr>
            <a:r>
              <a:rPr lang="en-CA" dirty="0"/>
              <a:t>16:00 – 16:30 	Building the PLE environment</a:t>
            </a:r>
          </a:p>
          <a:p>
            <a:pPr marL="2743200" lvl="6" indent="0">
              <a:buNone/>
            </a:pPr>
            <a:r>
              <a:rPr lang="en-CA" sz="2400" dirty="0"/>
              <a:t>with knowledge of e-learning interoperability technologies, we will ‘moot’ a PLE infrastructure</a:t>
            </a:r>
          </a:p>
          <a:p>
            <a:pPr marL="0" indent="0">
              <a:buNone/>
            </a:pPr>
            <a:endParaRPr lang="en-CA" dirty="0"/>
          </a:p>
          <a:p>
            <a:pPr marL="0" indent="0">
              <a:buNone/>
            </a:pPr>
            <a:endParaRPr lang="en-CA" dirty="0"/>
          </a:p>
          <a:p>
            <a:endParaRPr lang="en-CA" dirty="0"/>
          </a:p>
        </p:txBody>
      </p:sp>
    </p:spTree>
    <p:extLst>
      <p:ext uri="{BB962C8B-B14F-4D97-AF65-F5344CB8AC3E}">
        <p14:creationId xmlns:p14="http://schemas.microsoft.com/office/powerpoint/2010/main" val="865319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Role Does a PLE Fulfil?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7404176"/>
              </p:ext>
            </p:extLst>
          </p:nvPr>
        </p:nvGraphicFramePr>
        <p:xfrm>
          <a:off x="838200" y="1825625"/>
          <a:ext cx="10515600" cy="412424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031060">
                <a:tc>
                  <a:txBody>
                    <a:bodyPr/>
                    <a:lstStyle/>
                    <a:p>
                      <a:r>
                        <a:rPr lang="en-CA" sz="3600" dirty="0">
                          <a:solidFill>
                            <a:schemeClr val="accent2">
                              <a:lumMod val="75000"/>
                            </a:schemeClr>
                          </a:solidFill>
                        </a:rPr>
                        <a:t>Role(s)</a:t>
                      </a:r>
                    </a:p>
                  </a:txBody>
                  <a:tcPr/>
                </a:tc>
                <a:tc>
                  <a:txBody>
                    <a:bodyPr/>
                    <a:lstStyle/>
                    <a:p>
                      <a:r>
                        <a:rPr lang="en-CA" sz="3600" dirty="0">
                          <a:solidFill>
                            <a:schemeClr val="accent2">
                              <a:lumMod val="75000"/>
                            </a:schemeClr>
                          </a:solidFill>
                        </a:rPr>
                        <a:t>Metric #1</a:t>
                      </a:r>
                    </a:p>
                  </a:txBody>
                  <a:tcPr/>
                </a:tc>
                <a:tc>
                  <a:txBody>
                    <a:bodyPr/>
                    <a:lstStyle/>
                    <a:p>
                      <a:r>
                        <a:rPr lang="en-CA" sz="3600" dirty="0">
                          <a:solidFill>
                            <a:schemeClr val="accent2">
                              <a:lumMod val="75000"/>
                            </a:schemeClr>
                          </a:solidFill>
                        </a:rPr>
                        <a:t>Metric #2</a:t>
                      </a:r>
                    </a:p>
                  </a:txBody>
                  <a:tcPr/>
                </a:tc>
                <a:tc>
                  <a:txBody>
                    <a:bodyPr/>
                    <a:lstStyle/>
                    <a:p>
                      <a:r>
                        <a:rPr lang="en-CA" sz="3600" dirty="0">
                          <a:solidFill>
                            <a:schemeClr val="accent2">
                              <a:lumMod val="75000"/>
                            </a:schemeClr>
                          </a:solidFill>
                        </a:rPr>
                        <a:t>Metric #3</a:t>
                      </a:r>
                    </a:p>
                  </a:txBody>
                  <a:tcPr/>
                </a:tc>
                <a:extLst>
                  <a:ext uri="{0D108BD9-81ED-4DB2-BD59-A6C34878D82A}">
                    <a16:rowId xmlns:a16="http://schemas.microsoft.com/office/drawing/2014/main" val="10000"/>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1"/>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2"/>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7683910" y="1120877"/>
            <a:ext cx="3982064" cy="461665"/>
          </a:xfrm>
          <a:prstGeom prst="rect">
            <a:avLst/>
          </a:prstGeom>
          <a:noFill/>
        </p:spPr>
        <p:txBody>
          <a:bodyPr wrap="square" rtlCol="0">
            <a:spAutoFit/>
          </a:bodyPr>
          <a:lstStyle/>
          <a:p>
            <a:r>
              <a:rPr lang="en-CA" sz="2400" dirty="0"/>
              <a:t>As many roles as you want</a:t>
            </a:r>
            <a:endParaRPr lang="en-CA" dirty="0"/>
          </a:p>
        </p:txBody>
      </p:sp>
    </p:spTree>
    <p:extLst>
      <p:ext uri="{BB962C8B-B14F-4D97-AF65-F5344CB8AC3E}">
        <p14:creationId xmlns:p14="http://schemas.microsoft.com/office/powerpoint/2010/main" val="3610063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Tasks Will Users Perform?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297215"/>
              </p:ext>
            </p:extLst>
          </p:nvPr>
        </p:nvGraphicFramePr>
        <p:xfrm>
          <a:off x="838200" y="1825625"/>
          <a:ext cx="10515600" cy="309318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031060">
                <a:tc>
                  <a:txBody>
                    <a:bodyPr/>
                    <a:lstStyle/>
                    <a:p>
                      <a:r>
                        <a:rPr lang="en-CA" sz="3600" dirty="0">
                          <a:solidFill>
                            <a:schemeClr val="accent2">
                              <a:lumMod val="75000"/>
                            </a:schemeClr>
                          </a:solidFill>
                        </a:rPr>
                        <a:t>Role(s)</a:t>
                      </a:r>
                    </a:p>
                  </a:txBody>
                  <a:tcPr/>
                </a:tc>
                <a:tc>
                  <a:txBody>
                    <a:bodyPr/>
                    <a:lstStyle/>
                    <a:p>
                      <a:r>
                        <a:rPr lang="en-CA" sz="3600" dirty="0">
                          <a:solidFill>
                            <a:schemeClr val="accent2">
                              <a:lumMod val="75000"/>
                            </a:schemeClr>
                          </a:solidFill>
                        </a:rPr>
                        <a:t>Task #1</a:t>
                      </a:r>
                    </a:p>
                  </a:txBody>
                  <a:tcPr/>
                </a:tc>
                <a:tc>
                  <a:txBody>
                    <a:bodyPr/>
                    <a:lstStyle/>
                    <a:p>
                      <a:r>
                        <a:rPr lang="en-CA" sz="3600" dirty="0">
                          <a:solidFill>
                            <a:schemeClr val="accent2">
                              <a:lumMod val="75000"/>
                            </a:schemeClr>
                          </a:solidFill>
                        </a:rPr>
                        <a:t>Task #2</a:t>
                      </a:r>
                    </a:p>
                  </a:txBody>
                  <a:tcPr/>
                </a:tc>
                <a:tc>
                  <a:txBody>
                    <a:bodyPr/>
                    <a:lstStyle/>
                    <a:p>
                      <a:r>
                        <a:rPr lang="en-CA" sz="3600" dirty="0">
                          <a:solidFill>
                            <a:schemeClr val="accent2">
                              <a:lumMod val="75000"/>
                            </a:schemeClr>
                          </a:solidFill>
                        </a:rPr>
                        <a:t>Task #3</a:t>
                      </a:r>
                    </a:p>
                  </a:txBody>
                  <a:tcPr/>
                </a:tc>
                <a:extLst>
                  <a:ext uri="{0D108BD9-81ED-4DB2-BD59-A6C34878D82A}">
                    <a16:rowId xmlns:a16="http://schemas.microsoft.com/office/drawing/2014/main" val="10000"/>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1"/>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1194619" y="5368413"/>
            <a:ext cx="9969910" cy="954107"/>
          </a:xfrm>
          <a:prstGeom prst="rect">
            <a:avLst/>
          </a:prstGeom>
          <a:noFill/>
        </p:spPr>
        <p:txBody>
          <a:bodyPr wrap="square" rtlCol="0">
            <a:spAutoFit/>
          </a:bodyPr>
          <a:lstStyle/>
          <a:p>
            <a:r>
              <a:rPr lang="en-CA" sz="2800" dirty="0"/>
              <a:t>Don’t Feel  limited by only three tasks… make as many as you want</a:t>
            </a:r>
          </a:p>
          <a:p>
            <a:r>
              <a:rPr lang="en-CA" sz="2800" dirty="0"/>
              <a:t>Put each task on its on </a:t>
            </a:r>
            <a:r>
              <a:rPr lang="en-CA" sz="2800" dirty="0" err="1"/>
              <a:t>PostIt</a:t>
            </a:r>
            <a:r>
              <a:rPr lang="en-CA" sz="2800" dirty="0"/>
              <a:t> note</a:t>
            </a:r>
          </a:p>
        </p:txBody>
      </p:sp>
    </p:spTree>
    <p:extLst>
      <p:ext uri="{BB962C8B-B14F-4D97-AF65-F5344CB8AC3E}">
        <p14:creationId xmlns:p14="http://schemas.microsoft.com/office/powerpoint/2010/main" val="1347466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1912"/>
            <a:ext cx="10515600" cy="1325563"/>
          </a:xfrm>
        </p:spPr>
        <p:txBody>
          <a:bodyPr/>
          <a:lstStyle/>
          <a:p>
            <a:pPr algn="ctr"/>
            <a:r>
              <a:rPr lang="en-CA" dirty="0"/>
              <a:t>Underlying Technologies</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648743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Personal Learning Record</a:t>
            </a:r>
          </a:p>
        </p:txBody>
      </p:sp>
      <p:sp>
        <p:nvSpPr>
          <p:cNvPr id="4" name="Oval 3"/>
          <p:cNvSpPr/>
          <p:nvPr/>
        </p:nvSpPr>
        <p:spPr>
          <a:xfrm>
            <a:off x="4787900" y="4533900"/>
            <a:ext cx="30099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flipH="1" flipV="1">
            <a:off x="3664878" y="3549651"/>
            <a:ext cx="156210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p:cNvCxnSpPr>
          <p:nvPr/>
        </p:nvCxnSpPr>
        <p:spPr>
          <a:xfrm flipH="1" flipV="1">
            <a:off x="5930900" y="2540000"/>
            <a:ext cx="361950" cy="199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228156" y="4268003"/>
            <a:ext cx="353745" cy="43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3878" y="2905341"/>
            <a:ext cx="3302000" cy="523220"/>
          </a:xfrm>
          <a:prstGeom prst="rect">
            <a:avLst/>
          </a:prstGeom>
          <a:noFill/>
        </p:spPr>
        <p:txBody>
          <a:bodyPr wrap="square" rtlCol="0">
            <a:spAutoFit/>
          </a:bodyPr>
          <a:lstStyle/>
          <a:p>
            <a:r>
              <a:rPr lang="en-CA" sz="2800" dirty="0">
                <a:solidFill>
                  <a:srgbClr val="C00000"/>
                </a:solidFill>
              </a:rPr>
              <a:t>Activity Record - LRS</a:t>
            </a:r>
          </a:p>
        </p:txBody>
      </p:sp>
      <p:sp>
        <p:nvSpPr>
          <p:cNvPr id="12" name="TextBox 11"/>
          <p:cNvSpPr txBox="1"/>
          <p:nvPr/>
        </p:nvSpPr>
        <p:spPr>
          <a:xfrm>
            <a:off x="4127500" y="1816101"/>
            <a:ext cx="4000500" cy="954107"/>
          </a:xfrm>
          <a:prstGeom prst="rect">
            <a:avLst/>
          </a:prstGeom>
          <a:noFill/>
        </p:spPr>
        <p:txBody>
          <a:bodyPr wrap="square" rtlCol="0">
            <a:spAutoFit/>
          </a:bodyPr>
          <a:lstStyle/>
          <a:p>
            <a:r>
              <a:rPr lang="en-CA" sz="2800" dirty="0">
                <a:solidFill>
                  <a:schemeClr val="accent5">
                    <a:lumMod val="75000"/>
                  </a:schemeClr>
                </a:solidFill>
              </a:rPr>
              <a:t>Portfolio, artifacts and evidence</a:t>
            </a:r>
          </a:p>
        </p:txBody>
      </p:sp>
      <p:sp>
        <p:nvSpPr>
          <p:cNvPr id="14" name="TextBox 13"/>
          <p:cNvSpPr txBox="1"/>
          <p:nvPr/>
        </p:nvSpPr>
        <p:spPr>
          <a:xfrm>
            <a:off x="6908800" y="2698056"/>
            <a:ext cx="3175000" cy="1384995"/>
          </a:xfrm>
          <a:prstGeom prst="rect">
            <a:avLst/>
          </a:prstGeom>
          <a:noFill/>
        </p:spPr>
        <p:txBody>
          <a:bodyPr wrap="square" rtlCol="0">
            <a:spAutoFit/>
          </a:bodyPr>
          <a:lstStyle/>
          <a:p>
            <a:r>
              <a:rPr lang="en-CA" sz="2800" dirty="0">
                <a:solidFill>
                  <a:schemeClr val="accent6">
                    <a:lumMod val="75000"/>
                  </a:schemeClr>
                </a:solidFill>
              </a:rPr>
              <a:t>Badges, certificates, credentials, competencies</a:t>
            </a:r>
          </a:p>
        </p:txBody>
      </p:sp>
      <p:cxnSp>
        <p:nvCxnSpPr>
          <p:cNvPr id="17" name="Straight Arrow Connector 16"/>
          <p:cNvCxnSpPr/>
          <p:nvPr/>
        </p:nvCxnSpPr>
        <p:spPr>
          <a:xfrm flipV="1">
            <a:off x="7581900" y="1491786"/>
            <a:ext cx="1333500" cy="46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69400" y="1168620"/>
            <a:ext cx="1498600" cy="584775"/>
          </a:xfrm>
          <a:prstGeom prst="rect">
            <a:avLst/>
          </a:prstGeom>
          <a:noFill/>
        </p:spPr>
        <p:txBody>
          <a:bodyPr wrap="square" rtlCol="0">
            <a:spAutoFit/>
          </a:bodyPr>
          <a:lstStyle/>
          <a:p>
            <a:r>
              <a:rPr lang="en-CA" sz="3200" dirty="0"/>
              <a:t>OERs</a:t>
            </a:r>
            <a:endParaRPr lang="en-CA" dirty="0"/>
          </a:p>
        </p:txBody>
      </p:sp>
      <p:sp>
        <p:nvSpPr>
          <p:cNvPr id="19" name="TextBox 18"/>
          <p:cNvSpPr txBox="1"/>
          <p:nvPr/>
        </p:nvSpPr>
        <p:spPr>
          <a:xfrm>
            <a:off x="5798478" y="4896535"/>
            <a:ext cx="1783422" cy="646331"/>
          </a:xfrm>
          <a:prstGeom prst="rect">
            <a:avLst/>
          </a:prstGeom>
          <a:noFill/>
        </p:spPr>
        <p:txBody>
          <a:bodyPr wrap="square" rtlCol="0">
            <a:spAutoFit/>
          </a:bodyPr>
          <a:lstStyle/>
          <a:p>
            <a:r>
              <a:rPr lang="en-CA" sz="3600" dirty="0"/>
              <a:t>PLR</a:t>
            </a:r>
            <a:endParaRPr lang="en-CA" dirty="0"/>
          </a:p>
        </p:txBody>
      </p:sp>
    </p:spTree>
    <p:extLst>
      <p:ext uri="{BB962C8B-B14F-4D97-AF65-F5344CB8AC3E}">
        <p14:creationId xmlns:p14="http://schemas.microsoft.com/office/powerpoint/2010/main" val="3069796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Core interaction elements in cloud technologies</a:t>
            </a:r>
          </a:p>
        </p:txBody>
      </p:sp>
      <p:sp>
        <p:nvSpPr>
          <p:cNvPr id="3" name="Content Placeholder 2"/>
          <p:cNvSpPr>
            <a:spLocks noGrp="1"/>
          </p:cNvSpPr>
          <p:nvPr>
            <p:ph idx="1"/>
          </p:nvPr>
        </p:nvSpPr>
        <p:spPr/>
        <p:txBody>
          <a:bodyPr/>
          <a:lstStyle/>
          <a:p>
            <a:r>
              <a:rPr lang="en-CA" dirty="0"/>
              <a:t>Core interaction elements in cloud technologies (APIs, REST.JSON, </a:t>
            </a:r>
            <a:r>
              <a:rPr lang="en-CA" dirty="0" err="1"/>
              <a:t>OAuth</a:t>
            </a:r>
            <a:r>
              <a:rPr lang="en-CA" dirty="0"/>
              <a:t>, and related core technologies)</a:t>
            </a:r>
          </a:p>
        </p:txBody>
      </p:sp>
      <p:sp>
        <p:nvSpPr>
          <p:cNvPr id="4" name="Rectangle 3"/>
          <p:cNvSpPr/>
          <p:nvPr/>
        </p:nvSpPr>
        <p:spPr>
          <a:xfrm>
            <a:off x="10523191" y="180459"/>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14:30 – 15:00</a:t>
            </a:r>
            <a:endParaRPr lang="en-CA" dirty="0"/>
          </a:p>
        </p:txBody>
      </p:sp>
      <p:pic>
        <p:nvPicPr>
          <p:cNvPr id="5" name="Picture 4"/>
          <p:cNvPicPr>
            <a:picLocks noChangeAspect="1"/>
          </p:cNvPicPr>
          <p:nvPr/>
        </p:nvPicPr>
        <p:blipFill>
          <a:blip r:embed="rId2"/>
          <a:stretch>
            <a:fillRect/>
          </a:stretch>
        </p:blipFill>
        <p:spPr>
          <a:xfrm>
            <a:off x="4332799" y="3100388"/>
            <a:ext cx="3762375" cy="3076575"/>
          </a:xfrm>
          <a:prstGeom prst="rect">
            <a:avLst/>
          </a:prstGeom>
        </p:spPr>
      </p:pic>
    </p:spTree>
    <p:extLst>
      <p:ext uri="{BB962C8B-B14F-4D97-AF65-F5344CB8AC3E}">
        <p14:creationId xmlns:p14="http://schemas.microsoft.com/office/powerpoint/2010/main" val="3365750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4813300" y="2827313"/>
            <a:ext cx="1689100" cy="2549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8172452" y="1832113"/>
            <a:ext cx="2238375" cy="41866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1854598" y="1758951"/>
            <a:ext cx="2051447" cy="48056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673997" y="1690689"/>
            <a:ext cx="1714500" cy="9144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RRN Aggregation and Storage</a:t>
            </a:r>
          </a:p>
        </p:txBody>
      </p:sp>
      <p:cxnSp>
        <p:nvCxnSpPr>
          <p:cNvPr id="5" name="Elbow Connector 4"/>
          <p:cNvCxnSpPr/>
          <p:nvPr/>
        </p:nvCxnSpPr>
        <p:spPr>
          <a:xfrm>
            <a:off x="3352800" y="2476500"/>
            <a:ext cx="1435100" cy="952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3454400" y="3340100"/>
            <a:ext cx="1270000" cy="368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3352800" y="3911600"/>
            <a:ext cx="1346200" cy="279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3352800" y="4229100"/>
            <a:ext cx="1435100" cy="469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3352800" y="4508500"/>
            <a:ext cx="1435100" cy="825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3352800" y="5422900"/>
            <a:ext cx="1346200" cy="508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6502400" y="2324100"/>
            <a:ext cx="1435100" cy="1104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6540500" y="3708400"/>
            <a:ext cx="1231900" cy="203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6502400" y="3048000"/>
            <a:ext cx="1435100" cy="863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6540500" y="4102100"/>
            <a:ext cx="1397000" cy="596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6540500" y="4419600"/>
            <a:ext cx="1397000" cy="1003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62150" y="2144286"/>
            <a:ext cx="2127250" cy="4093428"/>
          </a:xfrm>
          <a:prstGeom prst="rect">
            <a:avLst/>
          </a:prstGeom>
          <a:noFill/>
        </p:spPr>
        <p:txBody>
          <a:bodyPr wrap="square" rtlCol="0">
            <a:spAutoFit/>
          </a:bodyPr>
          <a:lstStyle/>
          <a:p>
            <a:r>
              <a:rPr lang="en-CA" sz="2000" dirty="0"/>
              <a:t>Email</a:t>
            </a:r>
          </a:p>
          <a:p>
            <a:r>
              <a:rPr lang="en-CA" sz="2000" dirty="0"/>
              <a:t>RSS</a:t>
            </a:r>
          </a:p>
          <a:p>
            <a:r>
              <a:rPr lang="en-CA" sz="2000" dirty="0"/>
              <a:t>OAI</a:t>
            </a:r>
          </a:p>
          <a:p>
            <a:r>
              <a:rPr lang="en-CA" sz="2000" dirty="0" err="1"/>
              <a:t>Sharepoint</a:t>
            </a:r>
            <a:endParaRPr lang="en-CA" sz="2000" dirty="0"/>
          </a:p>
          <a:p>
            <a:r>
              <a:rPr lang="en-CA" sz="2000" dirty="0"/>
              <a:t>Facebook</a:t>
            </a:r>
          </a:p>
          <a:p>
            <a:r>
              <a:rPr lang="en-CA" sz="2000" dirty="0"/>
              <a:t>Twitter</a:t>
            </a:r>
          </a:p>
          <a:p>
            <a:r>
              <a:rPr lang="en-CA" sz="2000" dirty="0"/>
              <a:t>Monster</a:t>
            </a:r>
          </a:p>
          <a:p>
            <a:r>
              <a:rPr lang="en-CA" sz="2000" dirty="0"/>
              <a:t>Government</a:t>
            </a:r>
          </a:p>
          <a:p>
            <a:r>
              <a:rPr lang="en-CA" sz="2000" dirty="0"/>
              <a:t>Repositories</a:t>
            </a:r>
          </a:p>
          <a:p>
            <a:r>
              <a:rPr lang="en-CA" sz="2000" dirty="0"/>
              <a:t>Desire2Learn</a:t>
            </a:r>
          </a:p>
          <a:p>
            <a:r>
              <a:rPr lang="en-CA" sz="2000" dirty="0"/>
              <a:t>Coursera</a:t>
            </a:r>
          </a:p>
          <a:p>
            <a:r>
              <a:rPr lang="en-CA" sz="2000" dirty="0"/>
              <a:t>EdX</a:t>
            </a:r>
          </a:p>
          <a:p>
            <a:r>
              <a:rPr lang="en-CA" sz="2000" dirty="0" err="1"/>
              <a:t>etc</a:t>
            </a:r>
            <a:endParaRPr lang="en-CA" sz="2000" dirty="0"/>
          </a:p>
        </p:txBody>
      </p:sp>
      <p:sp>
        <p:nvSpPr>
          <p:cNvPr id="30" name="TextBox 29"/>
          <p:cNvSpPr txBox="1"/>
          <p:nvPr/>
        </p:nvSpPr>
        <p:spPr>
          <a:xfrm>
            <a:off x="5026025" y="3249881"/>
            <a:ext cx="1301750" cy="1323439"/>
          </a:xfrm>
          <a:prstGeom prst="rect">
            <a:avLst/>
          </a:prstGeom>
          <a:noFill/>
        </p:spPr>
        <p:txBody>
          <a:bodyPr wrap="square" rtlCol="0">
            <a:spAutoFit/>
          </a:bodyPr>
          <a:lstStyle/>
          <a:p>
            <a:r>
              <a:rPr lang="en-CA" sz="2000" dirty="0"/>
              <a:t>Parsing</a:t>
            </a:r>
          </a:p>
          <a:p>
            <a:r>
              <a:rPr lang="en-CA" sz="2000" dirty="0"/>
              <a:t>Scraping</a:t>
            </a:r>
          </a:p>
          <a:p>
            <a:r>
              <a:rPr lang="en-CA" sz="2000" dirty="0"/>
              <a:t>Analytics</a:t>
            </a:r>
          </a:p>
          <a:p>
            <a:r>
              <a:rPr lang="en-CA" sz="2000" dirty="0" err="1"/>
              <a:t>etc</a:t>
            </a:r>
            <a:endParaRPr lang="en-CA" sz="2000" dirty="0"/>
          </a:p>
        </p:txBody>
      </p:sp>
      <p:sp>
        <p:nvSpPr>
          <p:cNvPr id="31" name="TextBox 30"/>
          <p:cNvSpPr txBox="1"/>
          <p:nvPr/>
        </p:nvSpPr>
        <p:spPr>
          <a:xfrm>
            <a:off x="8277225" y="1837472"/>
            <a:ext cx="1981200" cy="4093428"/>
          </a:xfrm>
          <a:prstGeom prst="rect">
            <a:avLst/>
          </a:prstGeom>
          <a:noFill/>
        </p:spPr>
        <p:txBody>
          <a:bodyPr wrap="square" rtlCol="0">
            <a:spAutoFit/>
          </a:bodyPr>
          <a:lstStyle/>
          <a:p>
            <a:r>
              <a:rPr lang="en-CA" sz="2000" dirty="0"/>
              <a:t>Article</a:t>
            </a:r>
          </a:p>
          <a:p>
            <a:r>
              <a:rPr lang="en-CA" sz="2000" dirty="0"/>
              <a:t>Photograph</a:t>
            </a:r>
          </a:p>
          <a:p>
            <a:r>
              <a:rPr lang="en-CA" sz="2000" dirty="0"/>
              <a:t>Video</a:t>
            </a:r>
          </a:p>
          <a:p>
            <a:r>
              <a:rPr lang="en-CA" sz="2000" dirty="0"/>
              <a:t>Person</a:t>
            </a:r>
          </a:p>
          <a:p>
            <a:r>
              <a:rPr lang="en-CA" sz="2000" dirty="0"/>
              <a:t>Author</a:t>
            </a:r>
          </a:p>
          <a:p>
            <a:r>
              <a:rPr lang="en-CA" sz="2000" dirty="0"/>
              <a:t>Publisher</a:t>
            </a:r>
          </a:p>
          <a:p>
            <a:r>
              <a:rPr lang="en-CA" sz="2000" dirty="0"/>
              <a:t>Organization</a:t>
            </a:r>
          </a:p>
          <a:p>
            <a:r>
              <a:rPr lang="en-CA" sz="2000" dirty="0"/>
              <a:t>Job Opportunity</a:t>
            </a:r>
          </a:p>
          <a:p>
            <a:r>
              <a:rPr lang="en-CA" sz="2000" dirty="0"/>
              <a:t>Competency</a:t>
            </a:r>
          </a:p>
          <a:p>
            <a:r>
              <a:rPr lang="en-CA" sz="2000" dirty="0" err="1"/>
              <a:t>Cetrificate</a:t>
            </a:r>
            <a:endParaRPr lang="en-CA" sz="2000" dirty="0"/>
          </a:p>
          <a:p>
            <a:r>
              <a:rPr lang="en-CA" sz="2000" dirty="0"/>
              <a:t>Event</a:t>
            </a:r>
          </a:p>
          <a:p>
            <a:r>
              <a:rPr lang="en-CA" sz="2000" dirty="0"/>
              <a:t>Location / Place</a:t>
            </a:r>
          </a:p>
          <a:p>
            <a:r>
              <a:rPr lang="en-CA" sz="2000" dirty="0"/>
              <a:t>Time / Date</a:t>
            </a:r>
          </a:p>
        </p:txBody>
      </p:sp>
      <p:cxnSp>
        <p:nvCxnSpPr>
          <p:cNvPr id="33" name="Straight Arrow Connector 32"/>
          <p:cNvCxnSpPr/>
          <p:nvPr/>
        </p:nvCxnSpPr>
        <p:spPr>
          <a:xfrm>
            <a:off x="5676900" y="4699000"/>
            <a:ext cx="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58556" y="5972097"/>
            <a:ext cx="1501776" cy="461665"/>
          </a:xfrm>
          <a:prstGeom prst="rect">
            <a:avLst/>
          </a:prstGeom>
          <a:noFill/>
        </p:spPr>
        <p:txBody>
          <a:bodyPr wrap="square" rtlCol="0">
            <a:spAutoFit/>
          </a:bodyPr>
          <a:lstStyle/>
          <a:p>
            <a:r>
              <a:rPr lang="en-CA" sz="2400" dirty="0"/>
              <a:t>Storage</a:t>
            </a:r>
          </a:p>
        </p:txBody>
      </p:sp>
      <p:sp>
        <p:nvSpPr>
          <p:cNvPr id="36" name="Arc 35"/>
          <p:cNvSpPr/>
          <p:nvPr/>
        </p:nvSpPr>
        <p:spPr>
          <a:xfrm>
            <a:off x="6540501" y="4699001"/>
            <a:ext cx="276225" cy="172691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Arc 36"/>
          <p:cNvSpPr/>
          <p:nvPr/>
        </p:nvSpPr>
        <p:spPr>
          <a:xfrm flipH="1" flipV="1">
            <a:off x="6838948" y="4673314"/>
            <a:ext cx="1225552" cy="1726912"/>
          </a:xfrm>
          <a:prstGeom prst="arc">
            <a:avLst>
              <a:gd name="adj1" fmla="val 16200000"/>
              <a:gd name="adj2" fmla="val 213264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9" name="Straight Arrow Connector 38"/>
          <p:cNvCxnSpPr>
            <a:stCxn id="37" idx="0"/>
          </p:cNvCxnSpPr>
          <p:nvPr/>
        </p:nvCxnSpPr>
        <p:spPr>
          <a:xfrm>
            <a:off x="7451724" y="6400226"/>
            <a:ext cx="6127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6" idx="0"/>
          </p:cNvCxnSpPr>
          <p:nvPr/>
        </p:nvCxnSpPr>
        <p:spPr>
          <a:xfrm>
            <a:off x="6540500" y="4699000"/>
            <a:ext cx="138112"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356600" y="6237714"/>
            <a:ext cx="1981200" cy="369332"/>
          </a:xfrm>
          <a:prstGeom prst="rect">
            <a:avLst/>
          </a:prstGeom>
          <a:noFill/>
        </p:spPr>
        <p:txBody>
          <a:bodyPr wrap="square" rtlCol="0">
            <a:spAutoFit/>
          </a:bodyPr>
          <a:lstStyle/>
          <a:p>
            <a:r>
              <a:rPr lang="en-CA" dirty="0"/>
              <a:t>RELATIONS</a:t>
            </a:r>
          </a:p>
        </p:txBody>
      </p:sp>
      <p:cxnSp>
        <p:nvCxnSpPr>
          <p:cNvPr id="44" name="Straight Arrow Connector 43"/>
          <p:cNvCxnSpPr/>
          <p:nvPr/>
        </p:nvCxnSpPr>
        <p:spPr>
          <a:xfrm flipV="1">
            <a:off x="9067800" y="5930901"/>
            <a:ext cx="0" cy="37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15706" y="1800363"/>
            <a:ext cx="1979612" cy="707886"/>
          </a:xfrm>
          <a:prstGeom prst="rect">
            <a:avLst/>
          </a:prstGeom>
          <a:noFill/>
        </p:spPr>
        <p:txBody>
          <a:bodyPr wrap="square" rtlCol="0">
            <a:spAutoFit/>
          </a:bodyPr>
          <a:lstStyle/>
          <a:p>
            <a:r>
              <a:rPr lang="en-CA" sz="2000" dirty="0"/>
              <a:t>Personal</a:t>
            </a:r>
          </a:p>
          <a:p>
            <a:r>
              <a:rPr lang="en-CA" sz="2000" dirty="0"/>
              <a:t>Context</a:t>
            </a:r>
          </a:p>
        </p:txBody>
      </p:sp>
      <p:cxnSp>
        <p:nvCxnSpPr>
          <p:cNvPr id="47" name="Straight Arrow Connector 46"/>
          <p:cNvCxnSpPr/>
          <p:nvPr/>
        </p:nvCxnSpPr>
        <p:spPr>
          <a:xfrm>
            <a:off x="5549900" y="2616200"/>
            <a:ext cx="0" cy="633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64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Core interaction elements in cloud technologies</a:t>
            </a:r>
          </a:p>
        </p:txBody>
      </p:sp>
      <p:sp>
        <p:nvSpPr>
          <p:cNvPr id="3" name="Content Placeholder 2"/>
          <p:cNvSpPr>
            <a:spLocks noGrp="1"/>
          </p:cNvSpPr>
          <p:nvPr>
            <p:ph idx="1"/>
          </p:nvPr>
        </p:nvSpPr>
        <p:spPr/>
        <p:txBody>
          <a:bodyPr/>
          <a:lstStyle/>
          <a:p>
            <a:r>
              <a:rPr lang="en-CA" dirty="0"/>
              <a:t>Core interaction elements in cloud technologies (APIs, REST.JSON, </a:t>
            </a:r>
            <a:r>
              <a:rPr lang="en-CA" dirty="0" err="1"/>
              <a:t>OAuth</a:t>
            </a:r>
            <a:r>
              <a:rPr lang="en-CA" dirty="0"/>
              <a:t>, and related core technologies)</a:t>
            </a:r>
          </a:p>
        </p:txBody>
      </p:sp>
      <p:sp>
        <p:nvSpPr>
          <p:cNvPr id="4" name="Rectangle 3"/>
          <p:cNvSpPr/>
          <p:nvPr/>
        </p:nvSpPr>
        <p:spPr>
          <a:xfrm>
            <a:off x="10523191" y="180459"/>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14:30 – 15:00</a:t>
            </a:r>
            <a:endParaRPr lang="en-CA" dirty="0"/>
          </a:p>
        </p:txBody>
      </p:sp>
      <p:pic>
        <p:nvPicPr>
          <p:cNvPr id="5" name="Picture 4"/>
          <p:cNvPicPr>
            <a:picLocks noChangeAspect="1"/>
          </p:cNvPicPr>
          <p:nvPr/>
        </p:nvPicPr>
        <p:blipFill>
          <a:blip r:embed="rId2"/>
          <a:stretch>
            <a:fillRect/>
          </a:stretch>
        </p:blipFill>
        <p:spPr>
          <a:xfrm>
            <a:off x="4332799" y="3100388"/>
            <a:ext cx="3762375" cy="3076575"/>
          </a:xfrm>
          <a:prstGeom prst="rect">
            <a:avLst/>
          </a:prstGeom>
        </p:spPr>
      </p:pic>
    </p:spTree>
    <p:extLst>
      <p:ext uri="{BB962C8B-B14F-4D97-AF65-F5344CB8AC3E}">
        <p14:creationId xmlns:p14="http://schemas.microsoft.com/office/powerpoint/2010/main" val="572703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Email – POP, IMAP, SMTP</a:t>
            </a:r>
          </a:p>
        </p:txBody>
      </p:sp>
      <p:sp>
        <p:nvSpPr>
          <p:cNvPr id="3" name="Content Placeholder 2"/>
          <p:cNvSpPr>
            <a:spLocks noGrp="1"/>
          </p:cNvSpPr>
          <p:nvPr>
            <p:ph idx="1"/>
          </p:nvPr>
        </p:nvSpPr>
        <p:spPr/>
        <p:txBody>
          <a:bodyPr/>
          <a:lstStyle/>
          <a:p>
            <a:endParaRPr lang="en-CA" dirty="0"/>
          </a:p>
        </p:txBody>
      </p:sp>
      <p:pic>
        <p:nvPicPr>
          <p:cNvPr id="3074" name="Picture 2" descr="http://www.highteck.net/images/37-Email-Server-M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92" y="1569588"/>
            <a:ext cx="7309669" cy="473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14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SS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87" y="1690688"/>
            <a:ext cx="7724775" cy="3829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RSS</a:t>
            </a:r>
          </a:p>
        </p:txBody>
      </p:sp>
      <p:sp>
        <p:nvSpPr>
          <p:cNvPr id="3" name="Content Placeholder 2"/>
          <p:cNvSpPr>
            <a:spLocks noGrp="1"/>
          </p:cNvSpPr>
          <p:nvPr>
            <p:ph idx="1"/>
          </p:nvPr>
        </p:nvSpPr>
        <p:spPr/>
        <p:txBody>
          <a:bodyPr/>
          <a:lstStyle/>
          <a:p>
            <a:endParaRPr lang="en-CA"/>
          </a:p>
        </p:txBody>
      </p:sp>
      <p:pic>
        <p:nvPicPr>
          <p:cNvPr id="2050" name="Picture 2" descr="https://encrypted-tbn1.gstatic.com/images?q=tbn:ANd9GcSOlqLrQHUBqcs3AIKTJ6nqoPKtF1J3B1dXvuNNnJL6PfoIsY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013" y="1825625"/>
            <a:ext cx="6438900" cy="40862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ESEhUUExQWFRUWGCAYGBUXFR8fGhcWGxoaGhgeGhodHSghGRolIh4gITIiJikvLy4uGSIzODMsNygtLisBCgoKDg0OGhAQGy0lICQ0LDQsLCwsLyw0LCwsNCwvLCwsLCwsLCwsNCwsLCw0LCwsNCwsLCwsLCw0LCwsLCwsL//AABEIAJ4BPwMBIgACEQEDEQH/xAAbAAEAAgMBAQAAAAAAAAAAAAAABQYCAwQBB//EAD8QAAIBAwIFAgMGAwcBCQAAAAECEQADIQQSBRMiMUFRYQYyQhQjUnGBkRUzoUNiY4KSscEkNERTcoOTouHw/8QAGAEBAQEBAQAAAAAAAAAAAAAAAAEDAgT/xAAoEQEBAAIBAwQCAQUBAAAAAAAAAQIRIQMSMRNBUZEyoYFhYrHB8CL/2gAMAwEAAhEDEQA/APtN7VbWCRkiQThfOJ8nHYAkDJ8TxfxtRgo+4KGIEdm7QSR+2CMSBKz1ay/cWdqbgFJ/8zAEhYGRPrn0rn+2vv2myfmC7gpiDgsDHb/9kZqNcZNeP2yTiybXcgqqRJMSOoqSYxAie/avF4wpmEuY3T0j6TtMZznGK9u6y4HKiySNwXdmCCCZ7dh2n1NaPt93E2D1AFukkCVkgmJJGB2/rgFmM+P22Djlv8LHtER3IJA+bv0n2x3rf/EAw+7EuRIRjH6EgGP61ps6u4SfuYgGCZExy/VcA7jjv0H3jO7euqV7dbKNotk7B9csDjzBI9BRLjPj9tj68APgSrhI3dydkH2HUJ9KwXiEW+YyEKdu3aZY74AxAjJjvWCXLj3CAoVO8m0crCEgyRkyw7Y25rq0zMwO9Y8D+8PXb9P5GiWSTw5V4zbP0v8AqB2BcE/N42HHf2rC5xxAVG1ssAZI6ZDkdid3y+P3kRUnsHoP2oLY9Bj2qpvH4R9njNtio2sJ9duJQuJhs4HifetjcRAhoBtn65zu9I9I8z+ldTWFLBiMr2Pp4/eMVmyg980LcfhwaTifMaNjAZzg9nKDAk5gmT2rXp+Ks6F1QbV7y5/CriAFM4bx5GJmakwo9KBR6UN4/DRY1e5iu0ggAnyBMYkSAwnsfzEiuilKOaUpSiFKUoFKUoFKUoFKUoFKUoFKUoFKUoFKUoFKUoFKUoFKUoFadUHI6CAZz6x7HIB/MH08yN1KCOddRJI8T0ysHOI9Mevn2ry2up8kDMdhMSufPVG727VIXFkESRPkdx+U1H3NLJH3np9TZ27ifqP6n2ri7jrby0upJliB09hAEysZzOJmRjMdxEjbBgbiCYyQIE+YEmB+tcNnRMARzD4Az8sDwPB/efINQV/4Yc6g3hqitsvuFuMAYf8AFBbnAPMRHTGaY/1LdrbSqmnwzfDb/tTbjaW2zhjvMc76iYgtckbgdu3E+NS/DN9bhu/bSGIIJEif+zEydxBO2w6kxIF0kRtiu9uVxpVf1fCGfYw1JU29O9kPhyLr8vZcJOCy7Z7And3HnS3BdQM/bHAhQAXOOtmYTgneCFDYZQME4gLNSofh3DeRYS2bghF2EkwMnJGfmz5nx2rcdAZw+MwJPklvX3AjtiublfhUlSuLS2DCnmFoJBM/MQYIPiJBxEjwa6zcAjIz298TVlRlSsd4mJzEx7V7uHrVHtK83CsUuqZAIMd/agzpWJuD1H7+neiuCJBGf+e1BlSsd49RQXB6j96DKlebh617QKUpQKUpQKUpQKUpQKUpQKUpQKUpQKUpQKUpQa7+3ad0BYzJgR5z4qNvW7JOWYRHiO2R9MwB+kCfepYiuc6K3+Edo/Qgj/YxXGWO1jit6ayR8zQenMQD2j5YBMj3n8zUQnG9C21xceHTeFFokqBsJ3AKY/npAP4pzUwuptKwC2zO7tgEGVBME47+YJ/Woy3pdDAjTkDYBMRCFAB9UxtsqcfgXyK5kx92vo52eHXprmkuMVW7uaSu3Hzdan6fW049JtsPBFeXtfpSgdmIV1Z95gfc2cs5PYWojq8i4PXDhvBNMouBA4Ys5a5uO6Xa8x2uDEKbtyF+ktJE5qQHC7P4RHK5O36RbzKgeAcA+u0eld9uPsyssuqiftugH/eVx0zvWJFxkAyIkPKfpFe2dboWYKuoUsSsKGXJi2FIWPPMtn/OviusfC+i27Ps9vbuDRH1C3yQfz2dP/3WQ+HNIGVxZQMoUKwGQERrax6QjFf1/KnZj8G2h9dorYZGvLhpYMRIK7iZx2Atsc+EY9gTWl9VoS0faBJZljeDktcBHbwbNz8uW3pXUPhjSzdLWwxusGbd422uQACMxs3AyTO9pwYrZb+HtIr7xZTdJafc82cdhPOu4/xG9admOjbjs8U0bqRzSArMJaBO6GkYgKd4AOJ7D38Gq0TAsL+FgsQQNsm4FLQvSJ3DwMZ9+0fDuliOUD+ZJn5YmTmNoiexAIisbnw1o272V/r/AH/f/Ef/AFGnZim60cN1WlulraXJZkIKSu4KAm7sMkB0PcwHX1rVe1eh27jfCoV5s7gFKHdcDTEFSFYg9iEMTBrvt8A0qnctoAzMgmZ+79/8JP8AQKxf4b0hXabKldnL2kmOWFZQsT8oDsAPp3GImp2Twu2nT3dLcJ5d6dpgqhEgzcERtmZFwQPKN6Gs7diyjAbm6B5zuHbx3g+3dR6V16bhNi2WKW1Bcy3ud73J/wBTs35sa3fZEmYzET+s/wC5mplhzwSuQLaK/MQqnaPRYaTJIIgwO/t6isl4Sg8v+4/3iY9q6bektr2UDM/5vX8/et9WYT3NuG5wxSBBMyDML4IPaI8V4eFJES0DHjyNp8V30q9mJtyroEGMxMx7jziuqlKskiFKUqhSlKBSlKBSlKBSlKBSlKBSlKBSlKBSlKBSlKDxlB7ia4NXddSQlsREzBO4z1YUSIBJ9/FSFceqF7cSpBWBAETMjdM4JiYyM95Hbvp63zr+TdcB4pqAf5BIzgK3ohBJI9SwwP8AY1jxvieqtIWtWd8MeyMzMoS4ehBHVIUdTKpnBmBWdn7YAAcxt/DJG0bpacHdMwpxEete3m1YAMdgJAC5Y79+3PYHZE+816M8MbxO37co7UfEmq5kJo7xRW2mbbAtLqm4GIAXqbEyIit/FeLaxTZ5did4tFhtdtpa/ZS6CwUQFtuzSQD0kxAIrrA1YJJkg+OiQIQAL2G6QxM4zjwK2WxqyDJQN4/COq4MjuV27DGCSTkeMvS1z3T7XaO4H8Qam86C5pLtpbkHcyn7ubKXNryo7MWSfVYMHFax8Tarcy/YL3SY3ZgxdS0xHQJGWceqJuHeuXi2m4u/P5bBQ5Y2gHUG2FS6igmMhybdzM7TuE9hUrrk14vO1rabZCgKxGIU7iufmntOJ7+2K+6P1/xLrVCsuiuGLgDqFdiUNp2ZhCYUNtyAWOVC7iBUlxbjV+05W3pXugKCGEwSVc9wpEAqFjLS46YzXO1zinbbb7SCNp9IBlhD95OQCcTEHl1q8XZQU5aupZtggofuLwQM0guDcNqRtWIJBjsGdr4k1XPS2+mIF25y0ksu0qAznKda7FuODjKqv1SJe5rb0CEhpllIJhJUdx3OS0jHSRmKidSvFTcBAthVcmARlDzx5OejkkTHXunpiN2/XomnQAs5D8xmAIBDLs3sMAQTMZxiu8cpj5m0dH8U1AImwSDOArY6UIkkepYY/wCDUrp7rksGWAD0t+Lv4ORH9e4qvXW4uFG0WS3LnqGBd23pBhpIDcmI7g3JjpjRa/jCSFFtgWuMrXCpYAtrDbDbSB2OmAAxG8TXWWeOU4x0utLfSq7ZHEBdb6rRvKQH5YK2OXaDZX6g/NMQZlYZayuvxI3yFW2tneMsQTtC35iIwWFnBEjc+TFZCwUqAuLrjpe8ajuAAoWdkhW68292JUhoj3nm+z8TJuHmKIJZR0kP1XtqriVG02p3dyh7SSQtFKg9OdeLLhhbN0XAFYY3Wt43kCY37JKgwN0AiBJ5uHaXXm8j3nIXcCyKw2bRYAgCJ/mlj3/oBQWWlUy/puLjm7WDSrqoZlA+bVm2Rt2lSAdOJ7xPpNSrPxHk3CFt84XRywxG1rRKzIHyEAtjc0lQZzACepVWV+L7ciwG2tAAkFxzFEkuCoMW3Ebo3Mp8MOrha68X35sGyV6TgEONoEqGMKcnByZOMCgn6VVFPFyBIsjA3REyfs4fzgCdQVjwtuczO7gbcRIuJe2jl7EViOq50b7jBjIxvVAYIJtOfqxZN1FlpURqhqiZT1JAJEYVlUP5gwrQPJM9qyttqt2QSuJMIGiPAkgme5kCJgdjWnpcflPs2laVBt9tgr2YpIYBdoYqs59m3QIPYTitw+1zHYbhk7cJvycf2m3/AC/rirej/dPs2lqVx6MX5BuFY2jcPO+BO2OyzPeSfYDPZWeU1dKUpSuQpSlApSlApSlBi1wDuR+/r2qP4hoWuglbsBgI8gQQwKwQMx5n2IrG4tntuO0k4AJ6zCkgwZiSD3AnxFcw0mlIjmSCu3xEbYHiBgbv0LepqY9XLC7j0To42c7+m5eG3OYrc4nbJKknIZpiZlRAGBjojsSDxa/4cvPdtXV1DKbalTg/K93Tu6jqnaVtMvUWINyZ6QKl9Lp7U9JkoWO3sVLMxOIBgzicQB+ddtaXq5ZTljljMbqKbpPhnWWgqLqWM7d1zmPKlLFu0CFLHf1IXgmJeDMSZduH6gMXDIzJbcWdzNHNuMxl5kwoCKCCcFxAEVN0ri8uVau/DuoVrYs6prdlFtqbcEl9p+9JaZBdYz4aWzNaE+HNeA3/AF7kwAh2np61DEjd1E2kAz9bO31QLZSgq9/g+u5K2xqSz8wbrglWNtnZbn1EdNpgVj+0QN5xnd4JrCW26thJMDOJ5nVM4PUg2jH3UiNxqy0oKtqvhrUuVP2pgQSwJltlw80BlUmDh0G04HKx8xrzU/D2taSusZMGACx2yL8ZLS0F7Zk5+5jsYq1UpOCqtd+HtW13mHVQNxMAGQhewzKrbpRStsiJ+v2roPCdYbaqdT1Czy+YoIPM2IOaQGh23BsGAAwjIM2GlIKz/AdZu3fbH7yF6oVd9xgvfqgMi7iJIt57kVtfg2pgMl4W7rO9y53KMW2hAygqz7EVUB3L2kgzFWGlBU9H8NapLvMbVMxMBgMEqt289sF4O4KtwJEDcAZjEe6v4b1VyzbtnVdVtmdLpDG5vNm9aUlgQDBdWwqg7SIzVrpQnCp3fhnV7XCax0LNdYGWwbrXnXG76C6CP8LxMCZ1XDncOpeQ/fdOBBgCDETt8AwDJM1J0rrDK4eBCPwe8Y++ODPmPlUADPT2aSIPX6gGpPTadlLEuSGMhfC5PaZMmc5jAgDM9FK6y6uWU1Uk0UpSs1KUpQKUpQKUpQKUpQKUpQKUpQKUpQKUpQaG0lsmdue+MZkGcecD9q4NSbNslOWxIAxMYyoC7mEwHPbAnMYqWri1mocEjl7ljv3DSYIgAwBMme/gGuunjLfG3XqZSea4k41bViBabJPygEswCMYAycN5/D5msON/E9rTW2dkdyrBQigEt8zNtMwSqI7lZ3AL2yJ8ta9yo3aWZChumJBUMYUrMA4g5wfOK2X+KXAAxsYABkluksHkfJiNoBOfnj8/Rn0fbHH9xxvnljxb4ltadlDKxRk38wAlSIZgAQCAxCkjcVB7Ak4Gs/F+mBYEXZQS8W5CZuAbiCQJNtgDMTExS9fL7lfTAqVKDDYtlUBBISQp3MMCcZAzW6xeJWBpQuzCKR3BNxSAdsIYUHvBDDOQayvQznP+4bcHE/jazYF7ch5louBb3CSUsG+AxE7JCsAciVOe4EjrePpae6rqQllFuXH8BX3Z7RChSTJGO01xaTXXGualW0gVLasdO5tkczZut3A0KSJZQVgdSMCAYrjHxFe3EPojcuhCSFWHI+8HSOoFCUwzMs7u04OW1077fxjp2BKrdIBUTy4G50t3FEkgA7bitB8H2NdfD+P27wkK4BuFFJiD8pBmYE7hCnqOYBg1GX+M3Y3fYzINsGFZiUa6UbbFrO1BuI8T6QTs4RxXUXjqP+mNhVtgoGttLuLmotmT07pS3bIA7BxkgirNTmiSbjIH9mxllVSCvUGICkSR4IOa8sccRk37XAx47kgkhPLkQRCiT4BqF1PGdULaRo9zbbG48s5W49sXFVIwFVnEs3SVkiK6tPx29G77Eykqh7nO5isTy56AAzA5AMAMcVrcunr8f2iyilVW78RaxhCaNlJiGbeQCTZnAtjEXGgzP3ZkDIGb/EeqExoXICXXPU277rYFWBbILuWMCeyEgt2rHa6WelVxviHUBiPsbkdtwZjmVz/L+UBiZEnpMA1ne41qTZ1TJpmD2bbNaB3HmuqsQAoUEgwIjJmIBEUNLBSq+vG9TzBb+ysTv2FyzBQOuWJFsgA7QRE/OJKnFe6/j163dZBpLjqHVeYJjazadWeAh6QLrnBn7h5juAn6VXuGcf1FyxcvPo3tlRbK2izb2L2rdx8G2CAhcpIBJNtsAiK1ar4lvoXA0Vx9kmV3dQHJMrutgEw7kCZPKIEkwGhZqVU3+J9WltydFcdlF0gLvG7Y2oCAdBMkWkz556lQ3at9j4j1LPtOiuL1ld0tt2h7qbpNsdxb3DwQ65EiQstKguD8bv3Wti7pWtC5ZF3duLBGPe24KKVcCO48keK4bfxNqWYEaO7sI+UqwcmUgglQowxlWj5TknFBa6VWLvxHqdp26N9xB2/OVLQT/wCGDEwMwTmPBPbquMXkFqNM9w3EDNtkbWJQEZXEbix3bcKYk4oJqlQfCONX77hTpmtJt3F3LAjpQgBTbEmWIyR8pPtUfpPivUXEDpo2ZTaa5IdoO1LbBFPKhnYsVHjpMEmQAtlKp+v+KNYpGzRXCF3lhDnmKqaorsITp3NZt5IJ++UbcgnpufEWpIOzSsIuonUH6rR1LWWcAWxgWxzMnAYHIgtdCz0qH0HF7txAz2GsgMQ24ztAgyIGQZOewjOcVjc4pfVo5JIgz37nllcwQANzLiZKntBrvDpZZeE2mqVFDil3I5BwSBJbMRGQhiZ89o81rt8WulmXlfI+0mWOJTPyeQ8j8p7V16Gf/WG0zSoe1xa8QD9naYkiWBGHJ+jv0iB/fGR5kdNdZi25YAMBvxD8jkf89xNc5dLLHz/mEu2+lKVmpSlKBUdxJdQd3LI7DaBAM7hO6e4j0I/Xx7d0zdjcmTMk5nsojtGT2A7Dv3rUvDroEc1sLA6j4EfnM9Uz5jMTTHqXG71ttOnjZ+TxftfMUkApndBEgFsQJyQAO/hm7mBXFr7XEebaNsqU2lXBj6r2nAJ7S62+c0gRMCD5mLGmYEHmEgE47yCzQDJPYEZAnp7xiuuu71O6eJGWWMl4u1N0lzi1sKrjmO+3LKm1SNPb37mSNoN0OT3MEbfQS5v6oMWKMRatu2wADnXGdhaUQxGFXMmPvVOIIE3SuKitXRxRHtonKuW9tsXLrGGLFovELPZR1geZ2+K5ku8Zhiben3AAL/fO9UMncYAUNd9+Yq91JNupQVfUazia2F+6TnG4FMDcmx2a2CIaRs6LzTjbKzORnevcUG7bbtkSQMiZ+9g/MOjFvv1SXxEVZaUFW1X8VJXaLeCWGQFJ+9AW5knZ/KMrkktMQBXmpu8Xzy0tRBgPG44vkboeAZFkYxDt/ltVKQVa6/FTdlURU3EZYE8svYk4YAnbzSJEjAz56DqOIm2v3SLcFnIlSp1GxD+ORaksMZlcwO9hpQVjm8V3fJa2zgYkrvuRuO7DbBbmMSzR4jfOvJVlgLcuMzBgC1tAyLaAUsuDbDs2SQ7DDAEGwUoKnzuM8ueXYFzlsQo6l5oFwKGJdYUkW2BE/M6kDDDYDxUOxhWXcAF6ANguagEzMq5TksZDD5gApMi0UoKvql4kXc2+hGZCFJtlkVfs+8LMr1DnDPtkYNdGhfiReLi2gm1oMdm6Nkw0x8/9KsFKQQ+qGq72+4WIYiC0AyYgHJjx8vvWdoarc8xt+ggiZDQN2DAKwTAPdu0CZWlbetxrtn0mmFndtG6N0ZgYnzAPis6UrFSlKUCvAI7V7SgUpSgUpSgV5Fe0oFKUoFKUoFKUoOF+GITOcHdGDklWJyJPy+T/AMVxXOH6ZMFjKgeNzLhlUmASCd8+5Hsam6jtbes7yrKS0DIwTJAUAyC2SMjAPcirh08crzPpr6/Uk1Kxs6/TqzdeSSWJBAkbT6AYDDt+vY1nxHjWnsI1y64VUIDYJI3HaCVAnb3O6IgEzAJqMt3tKwDG047SeqFLKrHrnaIG0FpHpmstedJdCi5Z3g9Y3AHdzEuqpInJK7wAewPjFejPoan/AJl/nTK5W3lI3eN6Zdwa9bBUw0sMEbpH/wAW/Y17c43pVndetiJmXHgOx/YI8+mxvQ1CrpdESV5DdyolzLHb1id/pdYEk+sTivH0XDnVvuSVzMFgYY3lYoA27qJuAqo3MWODNZej1Pg3E0nG9MSVF62WB27QwJ3S4iO5M23/APbb8JrXp/iLSOoYXkyAY3CeoIQIByetMD8a+oquJr+GrevRZcPZfFxWPWxbUNcKEPI2u95WBjLR2IrBn4WF2IlxCohGSd3SBJQsSBC6cd4kJGZIOe4ultfi2nGybqDeu5JYdSmIYe2Rn3FaW+IdGO+otDE5cAwBcJxPpbc/5G9Krup4rwsW1DI7raTlrKn+Xa5pMiRI/wCnc57wPWKw1eo4YXszZLiWtW3LMW3WtTat7QCflF0gSxHYxKsaJys2q49prVw27lwIw77gQuVLDrI2zCkxPisdX8Q6W2ju11YRSxAMsQoZiFUZYwjYH4G9DUZpOIcP1TuwSTctB2uMNoNu2LT9yZWOah8Dv3iuLiF3hZsm/cssVd7qmAwYME1D3ohhtDLzSdp6t3kmlWcrKnGtMTtF1C0xtDAtM3FIgZkG3cH/AKbehrzRcb091A6XAVKhxIKna0bZDAFSZEA5zVYPEOFW2N3l3F+9ZRdC3ADdV9QHFtp77jfJA8FicEGvb/EtBpjpri2AUu6dyjkk7dOjWTtVTulTuVgMDp8TVnnlFrfiNsEKSQSJ+U9sd8YORg5yKxs8Ust2bPgQZPSHELEnBmI8H0qJ0XFdJeui0q3S8nd0tCEF1HMYYAJsECTEqvkidOn4npDft27Vti9xthYsRCBLwDGT1D7l1A7iJxInWelr3/SXazWrqsJUgj1BkYwazqu2vi3SBxaUMDvZAoTHQdQHIzhQdNd9ztwDIny78YWMbVdjKhxEbFYKQSezSGBAE+8VlfPCrHSoC78V2djsiu/LUMwAAhSQBlmAz7en5V12OO2nLAB5W4bZBEEMDGZIgHuJjcMrNJLfAlKVF3eMqpEqxBMSMySYSB3O7EeIPesv4zbz0vIXcQVg7QJJ2kgx47Z8TBjT0c/hNpKlRjcZUGNjzIWMfMSwiZiekn0x37U/jdv0ac4AGYALdz4BH74mno5/BuJOlc+n1iuzKJlfbEHtkSAfYwfauis7LPKlKUqBSlKBSlKBSlKBSlKBSlKBSlKBUbxXVXFDBbW4ACJBYPJAYQO2D3P6A5rZc52R5kkEfLA7DOZJImfQ1oVtXEQJ29zty0ZmCIzP6R2pj1Jjd2bazo7n5T7aBqm5iA6YAExu2ztAbahJ2iMTgA/MuQJI4eJ8RvLctoNJvtXAd8K3zG9p7aNIGFi67MrAGEY9gZsFnnSN0RJn3EttIjyRBM11VrerL4mv5rO49vG9qTpfiO9tXm6JdzhNtsbgzDkW7rKFa3kh2ZADABTJETUwONAMxKqiWrb3bxhpCh3W1G5VMttuN28YkMGM6VHf0r2s7bUVS9xe9be1bfQl3ZULOinlo11oInaYCtO4+nUYmK51+IrpVp4Y8KBuEEkkuqAKOX1Rc5h9ktq/ZxFzpUFRv/EMWhdOiId3CG26lTLl7NqWNuDuugJHcJcD9iAc73G2UsfsDEgnqA7kcyBItzu+7U+R1pBNWplB7j3/AFr2gplziV1LguJoCGIIJG5ma0vMARAVUIxNpZBxDp804y1HxDcQbV4czKAT0htpO3UE7RysyLUZjN5REEE3GlIVUL3HbnO2poWKl9u4ow3ddlFcnlnaALlwwQcIcjMdL8c3W1YaN2IsFzba2wKtsR+Us2+puoAxA6SMlSBZqUgqf8eu7xGgbBgPmcvcVmWLfykJuBkE8xZAmaz/AI6VdNthXF647W9uG2I1q0Xwrby29nDdI2RJ7mrTXm0TPn1oKdpeMvathl4cyl1OoKpuJD3Fv3WmbYO6RtbyDeUAGa80/HroEPoSzK1zaUtsFCh9VtKyh8Wbckd+cCBlQbnSqKpa4owuMj6IctbpQOikgWzatMX27NzglmXpH0QfJry1xrUIxVdINhunqCOs25ugErsw/QmfO/xVspUFb4bxS5d3BtFs2osTJG0lgVzbBhQAYAJM9vXou6lgwC2FdCwAhCIM7GZjBiDPjsPepyla49TXmbTSC02qZ97nTQ5CiCpl0ILbZiBBJEtGe4AIJmVsr32gfoK2UqZ9Tu8TQ8Ar2lKzUpSlApSlApSlApSlApSlB4TWnUIXUbXgd5HZh6SMx5kEdh4kHDU6MOdwJVtpWe8Az2B7HPcQcCZAiue7wa2fb5uw/Fgj8ox647io7mvl7c0bsTLd2UkBiIIcN47yoCz4j3rG3or/ANV3wOxMbgGkx7yJHbHvFdGm0CoQZJKrtHjH6d/1n/eeup2wuXtEU3D7xEG6SI9fJVQZwZEgmMRNd+ntFZliZMgeB+RMk/qfyit1KsmnNytKUpVQpSlApSlApSlApSlApSlApSlApSlApSlApSlApSlApSlApSlApSlApSlApSlApSlB/9k="/>
          <p:cNvSpPr>
            <a:spLocks noChangeAspect="1" noChangeArrowheads="1"/>
          </p:cNvSpPr>
          <p:nvPr/>
        </p:nvSpPr>
        <p:spPr bwMode="auto">
          <a:xfrm>
            <a:off x="155575" y="-1836738"/>
            <a:ext cx="7724775"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99768" y="6046788"/>
            <a:ext cx="7393858" cy="369332"/>
          </a:xfrm>
          <a:prstGeom prst="rect">
            <a:avLst/>
          </a:prstGeom>
        </p:spPr>
        <p:txBody>
          <a:bodyPr wrap="square">
            <a:spAutoFit/>
          </a:bodyPr>
          <a:lstStyle/>
          <a:p>
            <a:r>
              <a:rPr lang="en-CA" dirty="0"/>
              <a:t>http://uk.queryclick.com/seo-news/how-rss-feeds-will-change-your-life/</a:t>
            </a:r>
          </a:p>
        </p:txBody>
      </p:sp>
    </p:spTree>
    <p:extLst>
      <p:ext uri="{BB962C8B-B14F-4D97-AF65-F5344CB8AC3E}">
        <p14:creationId xmlns:p14="http://schemas.microsoft.com/office/powerpoint/2010/main" val="1817872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API / REST / JSON</a:t>
            </a:r>
          </a:p>
        </p:txBody>
      </p:sp>
      <p:pic>
        <p:nvPicPr>
          <p:cNvPr id="4098" name="Picture 2" descr="http://safehammad.com/wp-uploads/2010/10/json-rest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923" y="1573622"/>
            <a:ext cx="8103521" cy="48736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2993" y="6311900"/>
            <a:ext cx="9009523" cy="369332"/>
          </a:xfrm>
          <a:prstGeom prst="rect">
            <a:avLst/>
          </a:prstGeom>
        </p:spPr>
        <p:txBody>
          <a:bodyPr wrap="square">
            <a:spAutoFit/>
          </a:bodyPr>
          <a:lstStyle/>
          <a:p>
            <a:r>
              <a:rPr lang="en-CA" dirty="0"/>
              <a:t>http://linkeddataorchestration.com/2014/01/28/data-modeling-for-apis-part-2-rest-and-json/</a:t>
            </a:r>
          </a:p>
        </p:txBody>
      </p:sp>
    </p:spTree>
    <p:extLst>
      <p:ext uri="{BB962C8B-B14F-4D97-AF65-F5344CB8AC3E}">
        <p14:creationId xmlns:p14="http://schemas.microsoft.com/office/powerpoint/2010/main" val="33889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3860"/>
            <a:ext cx="10515600" cy="1325563"/>
          </a:xfrm>
        </p:spPr>
        <p:txBody>
          <a:bodyPr/>
          <a:lstStyle/>
          <a:p>
            <a:pPr algn="ctr"/>
            <a:r>
              <a:rPr lang="en-CA" dirty="0"/>
              <a:t>Introductions and Aliases</a:t>
            </a:r>
          </a:p>
        </p:txBody>
      </p:sp>
    </p:spTree>
    <p:extLst>
      <p:ext uri="{BB962C8B-B14F-4D97-AF65-F5344CB8AC3E}">
        <p14:creationId xmlns:p14="http://schemas.microsoft.com/office/powerpoint/2010/main" val="4163326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OAuth</a:t>
            </a:r>
            <a:endParaRPr lang="en-CA" dirty="0"/>
          </a:p>
        </p:txBody>
      </p:sp>
      <p:pic>
        <p:nvPicPr>
          <p:cNvPr id="5122" name="Picture 2" descr="Oauth2.0 proto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885" y="1543204"/>
            <a:ext cx="7587328" cy="42185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89703" y="6211669"/>
            <a:ext cx="9296400" cy="369332"/>
          </a:xfrm>
          <a:prstGeom prst="rect">
            <a:avLst/>
          </a:prstGeom>
        </p:spPr>
        <p:txBody>
          <a:bodyPr wrap="square">
            <a:spAutoFit/>
          </a:bodyPr>
          <a:lstStyle/>
          <a:p>
            <a:r>
              <a:rPr lang="en-CA" dirty="0"/>
              <a:t>http://loicginoux.github.io/blog/2014/03/20/introduction-to-oauth2-dot-0-protocol/</a:t>
            </a:r>
          </a:p>
        </p:txBody>
      </p:sp>
    </p:spTree>
    <p:extLst>
      <p:ext uri="{BB962C8B-B14F-4D97-AF65-F5344CB8AC3E}">
        <p14:creationId xmlns:p14="http://schemas.microsoft.com/office/powerpoint/2010/main" val="1263963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Underlying common e-learning technologies</a:t>
            </a:r>
          </a:p>
        </p:txBody>
      </p:sp>
      <p:sp>
        <p:nvSpPr>
          <p:cNvPr id="3" name="Content Placeholder 2"/>
          <p:cNvSpPr>
            <a:spLocks noGrp="1"/>
          </p:cNvSpPr>
          <p:nvPr>
            <p:ph idx="1"/>
          </p:nvPr>
        </p:nvSpPr>
        <p:spPr/>
        <p:txBody>
          <a:bodyPr/>
          <a:lstStyle/>
          <a:p>
            <a:r>
              <a:rPr lang="en-CA" dirty="0"/>
              <a:t>Overview of </a:t>
            </a:r>
            <a:r>
              <a:rPr lang="en-CA" dirty="0" err="1"/>
              <a:t>xAPI</a:t>
            </a:r>
            <a:r>
              <a:rPr lang="en-CA" dirty="0"/>
              <a:t>, LTI and other e-learning tools interoperability</a:t>
            </a:r>
          </a:p>
        </p:txBody>
      </p:sp>
      <p:sp>
        <p:nvSpPr>
          <p:cNvPr id="4" name="Rectangle 3"/>
          <p:cNvSpPr/>
          <p:nvPr/>
        </p:nvSpPr>
        <p:spPr>
          <a:xfrm>
            <a:off x="10422982"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15:00 – 15:30</a:t>
            </a:r>
            <a:endParaRPr lang="en-CA" dirty="0"/>
          </a:p>
        </p:txBody>
      </p:sp>
      <p:pic>
        <p:nvPicPr>
          <p:cNvPr id="9218" name="Picture 2" descr="http://4.bp.blogspot.com/-6_-nR9eQj9I/VCL1RZ6CyEI/AAAAAAAAI5o/L6VyaYtpdYs/s1600/asses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833" y="2403987"/>
            <a:ext cx="6495947" cy="3897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7755" y="6176963"/>
            <a:ext cx="9532374" cy="369332"/>
          </a:xfrm>
          <a:prstGeom prst="rect">
            <a:avLst/>
          </a:prstGeom>
        </p:spPr>
        <p:txBody>
          <a:bodyPr wrap="square">
            <a:spAutoFit/>
          </a:bodyPr>
          <a:lstStyle/>
          <a:p>
            <a:r>
              <a:rPr lang="en-CA" dirty="0"/>
              <a:t>http://halfanhour.blogspot.de/2014/09/beyond-assessment-recognizing.html</a:t>
            </a:r>
          </a:p>
        </p:txBody>
      </p:sp>
    </p:spTree>
    <p:extLst>
      <p:ext uri="{BB962C8B-B14F-4D97-AF65-F5344CB8AC3E}">
        <p14:creationId xmlns:p14="http://schemas.microsoft.com/office/powerpoint/2010/main" val="811171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Learning Resources – LOM, Packaging</a:t>
            </a:r>
          </a:p>
        </p:txBody>
      </p:sp>
      <p:pic>
        <p:nvPicPr>
          <p:cNvPr id="4" name="Picture 3"/>
          <p:cNvPicPr>
            <a:picLocks noChangeAspect="1"/>
          </p:cNvPicPr>
          <p:nvPr/>
        </p:nvPicPr>
        <p:blipFill>
          <a:blip r:embed="rId2"/>
          <a:stretch>
            <a:fillRect/>
          </a:stretch>
        </p:blipFill>
        <p:spPr>
          <a:xfrm>
            <a:off x="2094271" y="1561910"/>
            <a:ext cx="7095356" cy="4698626"/>
          </a:xfrm>
          <a:prstGeom prst="rect">
            <a:avLst/>
          </a:prstGeom>
        </p:spPr>
      </p:pic>
      <p:sp>
        <p:nvSpPr>
          <p:cNvPr id="5" name="Rectangle 4"/>
          <p:cNvSpPr/>
          <p:nvPr/>
        </p:nvSpPr>
        <p:spPr>
          <a:xfrm>
            <a:off x="637590" y="6370992"/>
            <a:ext cx="3831498" cy="369332"/>
          </a:xfrm>
          <a:prstGeom prst="rect">
            <a:avLst/>
          </a:prstGeom>
        </p:spPr>
        <p:txBody>
          <a:bodyPr wrap="none">
            <a:spAutoFit/>
          </a:bodyPr>
          <a:lstStyle/>
          <a:p>
            <a:r>
              <a:rPr lang="en-CA" dirty="0"/>
              <a:t>http://slideplayer.com/slide/5725018/</a:t>
            </a:r>
          </a:p>
        </p:txBody>
      </p:sp>
    </p:spTree>
    <p:extLst>
      <p:ext uri="{BB962C8B-B14F-4D97-AF65-F5344CB8AC3E}">
        <p14:creationId xmlns:p14="http://schemas.microsoft.com/office/powerpoint/2010/main" val="3334067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Resources – SCORM Run Time </a:t>
            </a:r>
            <a:r>
              <a:rPr lang="en-CA" dirty="0" err="1"/>
              <a:t>Envrionment</a:t>
            </a:r>
            <a:endParaRPr lang="en-CA" dirty="0"/>
          </a:p>
        </p:txBody>
      </p:sp>
      <p:pic>
        <p:nvPicPr>
          <p:cNvPr id="4" name="Picture 3"/>
          <p:cNvPicPr>
            <a:picLocks noChangeAspect="1"/>
          </p:cNvPicPr>
          <p:nvPr/>
        </p:nvPicPr>
        <p:blipFill>
          <a:blip r:embed="rId2"/>
          <a:stretch>
            <a:fillRect/>
          </a:stretch>
        </p:blipFill>
        <p:spPr>
          <a:xfrm>
            <a:off x="1832948" y="1426445"/>
            <a:ext cx="7877175" cy="4772025"/>
          </a:xfrm>
          <a:prstGeom prst="rect">
            <a:avLst/>
          </a:prstGeom>
        </p:spPr>
      </p:pic>
      <p:sp>
        <p:nvSpPr>
          <p:cNvPr id="5" name="Rectangle 4"/>
          <p:cNvSpPr/>
          <p:nvPr/>
        </p:nvSpPr>
        <p:spPr>
          <a:xfrm>
            <a:off x="571120" y="6198470"/>
            <a:ext cx="6035307" cy="369332"/>
          </a:xfrm>
          <a:prstGeom prst="rect">
            <a:avLst/>
          </a:prstGeom>
        </p:spPr>
        <p:txBody>
          <a:bodyPr wrap="none">
            <a:spAutoFit/>
          </a:bodyPr>
          <a:lstStyle/>
          <a:p>
            <a:r>
              <a:rPr lang="en-CA" dirty="0"/>
              <a:t>http://images.slideplayer.com/19/5777721/slides/slide_65.jpg</a:t>
            </a:r>
          </a:p>
        </p:txBody>
      </p:sp>
    </p:spTree>
    <p:extLst>
      <p:ext uri="{BB962C8B-B14F-4D97-AF65-F5344CB8AC3E}">
        <p14:creationId xmlns:p14="http://schemas.microsoft.com/office/powerpoint/2010/main" val="2490479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IMS Learning Tools Interoperability (LTI)</a:t>
            </a:r>
          </a:p>
        </p:txBody>
      </p:sp>
      <p:pic>
        <p:nvPicPr>
          <p:cNvPr id="6146" name="Picture 2" descr="https://www.imsglobal.org/sites/default/files/lti/v1p1/images/ltiIMGv1p1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407" y="1690688"/>
            <a:ext cx="7661070" cy="4681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5175" y="6187788"/>
            <a:ext cx="8455742" cy="369332"/>
          </a:xfrm>
          <a:prstGeom prst="rect">
            <a:avLst/>
          </a:prstGeom>
        </p:spPr>
        <p:txBody>
          <a:bodyPr wrap="square">
            <a:spAutoFit/>
          </a:bodyPr>
          <a:lstStyle/>
          <a:p>
            <a:r>
              <a:rPr lang="en-CA" dirty="0"/>
              <a:t>https://www.imsglobal.org/specs/ltiv1p1/implementation-guide</a:t>
            </a:r>
          </a:p>
        </p:txBody>
      </p:sp>
    </p:spTree>
    <p:extLst>
      <p:ext uri="{BB962C8B-B14F-4D97-AF65-F5344CB8AC3E}">
        <p14:creationId xmlns:p14="http://schemas.microsoft.com/office/powerpoint/2010/main" val="2497675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dirty="0" err="1"/>
              <a:t>eXperience</a:t>
            </a:r>
            <a:r>
              <a:rPr lang="en-CA" dirty="0"/>
              <a:t> API</a:t>
            </a:r>
          </a:p>
        </p:txBody>
      </p:sp>
      <p:pic>
        <p:nvPicPr>
          <p:cNvPr id="7170" name="Picture 2" descr="http://www.learningsolutionsmag.com/assets/images/learningsolutions/2014/141015/1526-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19" y="2001991"/>
            <a:ext cx="8938049" cy="3381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967023"/>
            <a:ext cx="11582400" cy="369332"/>
          </a:xfrm>
          <a:prstGeom prst="rect">
            <a:avLst/>
          </a:prstGeom>
        </p:spPr>
        <p:txBody>
          <a:bodyPr wrap="square">
            <a:spAutoFit/>
          </a:bodyPr>
          <a:lstStyle/>
          <a:p>
            <a:r>
              <a:rPr lang="en-CA" dirty="0"/>
              <a:t>http://www.learningsolutionsmag.com/articles/1526/five-things-a-web-developer-needs-to-know-about-the-xapi</a:t>
            </a:r>
          </a:p>
        </p:txBody>
      </p:sp>
    </p:spTree>
    <p:extLst>
      <p:ext uri="{BB962C8B-B14F-4D97-AF65-F5344CB8AC3E}">
        <p14:creationId xmlns:p14="http://schemas.microsoft.com/office/powerpoint/2010/main" val="1323370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Task </a:t>
            </a:r>
            <a:r>
              <a:rPr lang="en-CA" dirty="0" err="1"/>
              <a:t>Priorization</a:t>
            </a:r>
            <a:r>
              <a:rPr lang="en-CA" dirty="0"/>
              <a:t> Exercise</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591127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Tasks Will Users Perform?</a:t>
            </a:r>
          </a:p>
        </p:txBody>
      </p:sp>
      <p:sp>
        <p:nvSpPr>
          <p:cNvPr id="3" name="Content Placeholder 2"/>
          <p:cNvSpPr>
            <a:spLocks noGrp="1"/>
          </p:cNvSpPr>
          <p:nvPr>
            <p:ph idx="1"/>
          </p:nvPr>
        </p:nvSpPr>
        <p:spPr/>
        <p:txBody>
          <a:bodyPr>
            <a:normAutofit/>
          </a:bodyPr>
          <a:lstStyle/>
          <a:p>
            <a:r>
              <a:rPr lang="en-CA" sz="4000" dirty="0"/>
              <a:t>Task </a:t>
            </a:r>
            <a:r>
              <a:rPr lang="en-CA" sz="4000" dirty="0" err="1"/>
              <a:t>priorization</a:t>
            </a:r>
            <a:r>
              <a:rPr lang="en-CA" sz="4000" dirty="0"/>
              <a:t> process…..</a:t>
            </a:r>
          </a:p>
          <a:p>
            <a:pPr lvl="1"/>
            <a:r>
              <a:rPr lang="en-CA" sz="3600" dirty="0"/>
              <a:t>Vote for the tasks you thing are most important</a:t>
            </a:r>
          </a:p>
          <a:p>
            <a:pPr lvl="1"/>
            <a:r>
              <a:rPr lang="en-CA" sz="3600" dirty="0"/>
              <a:t>Yes, you may vote more than once</a:t>
            </a:r>
          </a:p>
          <a:p>
            <a:pPr lvl="1"/>
            <a:r>
              <a:rPr lang="en-CA" sz="3600" dirty="0"/>
              <a:t>We will select the top dozen or so tasks</a:t>
            </a:r>
          </a:p>
        </p:txBody>
      </p:sp>
    </p:spTree>
    <p:extLst>
      <p:ext uri="{BB962C8B-B14F-4D97-AF65-F5344CB8AC3E}">
        <p14:creationId xmlns:p14="http://schemas.microsoft.com/office/powerpoint/2010/main" val="951634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96177" y="2386806"/>
            <a:ext cx="5819775" cy="3228975"/>
          </a:xfrm>
          <a:prstGeom prst="rect">
            <a:avLst/>
          </a:prstGeom>
        </p:spPr>
      </p:pic>
      <p:sp>
        <p:nvSpPr>
          <p:cNvPr id="2" name="Title 1"/>
          <p:cNvSpPr>
            <a:spLocks noGrp="1"/>
          </p:cNvSpPr>
          <p:nvPr>
            <p:ph type="title"/>
          </p:nvPr>
        </p:nvSpPr>
        <p:spPr/>
        <p:txBody>
          <a:bodyPr/>
          <a:lstStyle/>
          <a:p>
            <a:r>
              <a:rPr lang="en-CA" dirty="0"/>
              <a:t>Building the PLE environment</a:t>
            </a:r>
          </a:p>
        </p:txBody>
      </p:sp>
      <p:sp>
        <p:nvSpPr>
          <p:cNvPr id="3" name="Content Placeholder 2"/>
          <p:cNvSpPr>
            <a:spLocks noGrp="1"/>
          </p:cNvSpPr>
          <p:nvPr>
            <p:ph idx="1"/>
          </p:nvPr>
        </p:nvSpPr>
        <p:spPr/>
        <p:txBody>
          <a:bodyPr/>
          <a:lstStyle/>
          <a:p>
            <a:r>
              <a:rPr lang="en-CA" dirty="0"/>
              <a:t>With knowledge of e-learning interoperability technologies, we will ‘moot’ a PLE infrastructure</a:t>
            </a:r>
          </a:p>
          <a:p>
            <a:endParaRPr lang="en-CA" dirty="0"/>
          </a:p>
        </p:txBody>
      </p:sp>
      <p:sp>
        <p:nvSpPr>
          <p:cNvPr id="4" name="Rectangle 3"/>
          <p:cNvSpPr/>
          <p:nvPr/>
        </p:nvSpPr>
        <p:spPr>
          <a:xfrm>
            <a:off x="10422982"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16:00 – 17:00</a:t>
            </a:r>
            <a:endParaRPr lang="en-CA" dirty="0"/>
          </a:p>
        </p:txBody>
      </p:sp>
    </p:spTree>
    <p:extLst>
      <p:ext uri="{BB962C8B-B14F-4D97-AF65-F5344CB8AC3E}">
        <p14:creationId xmlns:p14="http://schemas.microsoft.com/office/powerpoint/2010/main" val="954763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8390"/>
            <a:ext cx="10515600" cy="1325563"/>
          </a:xfrm>
        </p:spPr>
        <p:txBody>
          <a:bodyPr/>
          <a:lstStyle/>
          <a:p>
            <a:pPr algn="ctr"/>
            <a:r>
              <a:rPr lang="en-CA" dirty="0"/>
              <a:t>Building the PLE environment</a:t>
            </a:r>
          </a:p>
        </p:txBody>
      </p:sp>
    </p:spTree>
    <p:extLst>
      <p:ext uri="{BB962C8B-B14F-4D97-AF65-F5344CB8AC3E}">
        <p14:creationId xmlns:p14="http://schemas.microsoft.com/office/powerpoint/2010/main" val="418653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Introductions and Aliases</a:t>
            </a:r>
          </a:p>
        </p:txBody>
      </p:sp>
      <p:sp>
        <p:nvSpPr>
          <p:cNvPr id="3" name="Content Placeholder 2"/>
          <p:cNvSpPr>
            <a:spLocks noGrp="1"/>
          </p:cNvSpPr>
          <p:nvPr>
            <p:ph idx="1"/>
          </p:nvPr>
        </p:nvSpPr>
        <p:spPr/>
        <p:txBody>
          <a:bodyPr/>
          <a:lstStyle/>
          <a:p>
            <a:r>
              <a:rPr lang="en-CA" dirty="0"/>
              <a:t>Split into five groups as assigned:</a:t>
            </a:r>
          </a:p>
          <a:p>
            <a:pPr lvl="1"/>
            <a:r>
              <a:rPr lang="en-CA" dirty="0"/>
              <a:t>Users (slightly larger group)</a:t>
            </a:r>
          </a:p>
          <a:p>
            <a:pPr lvl="1"/>
            <a:r>
              <a:rPr lang="en-CA" dirty="0"/>
              <a:t>Sponsors (who will pay to have it built)</a:t>
            </a:r>
          </a:p>
          <a:p>
            <a:pPr lvl="1"/>
            <a:r>
              <a:rPr lang="en-CA" dirty="0"/>
              <a:t>Developers (who will actually build it)</a:t>
            </a:r>
          </a:p>
          <a:p>
            <a:pPr lvl="1"/>
            <a:r>
              <a:rPr lang="en-CA" dirty="0"/>
              <a:t>Marketing (who will sell it)</a:t>
            </a:r>
          </a:p>
          <a:p>
            <a:pPr lvl="1"/>
            <a:r>
              <a:rPr lang="en-CA" dirty="0"/>
              <a:t>Operations (who will keep it running)</a:t>
            </a:r>
          </a:p>
        </p:txBody>
      </p:sp>
      <p:sp>
        <p:nvSpPr>
          <p:cNvPr id="4" name="Rectangle 3"/>
          <p:cNvSpPr/>
          <p:nvPr/>
        </p:nvSpPr>
        <p:spPr>
          <a:xfrm>
            <a:off x="10523190" y="112991"/>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10:00 – 10:30</a:t>
            </a:r>
            <a:endParaRPr lang="en-CA" dirty="0"/>
          </a:p>
        </p:txBody>
      </p:sp>
      <p:pic>
        <p:nvPicPr>
          <p:cNvPr id="5" name="Picture 4"/>
          <p:cNvPicPr>
            <a:picLocks noChangeAspect="1"/>
          </p:cNvPicPr>
          <p:nvPr/>
        </p:nvPicPr>
        <p:blipFill>
          <a:blip r:embed="rId2"/>
          <a:stretch>
            <a:fillRect/>
          </a:stretch>
        </p:blipFill>
        <p:spPr>
          <a:xfrm>
            <a:off x="6676871" y="1825625"/>
            <a:ext cx="4130213" cy="5032375"/>
          </a:xfrm>
          <a:prstGeom prst="rect">
            <a:avLst/>
          </a:prstGeom>
        </p:spPr>
      </p:pic>
    </p:spTree>
    <p:extLst>
      <p:ext uri="{BB962C8B-B14F-4D97-AF65-F5344CB8AC3E}">
        <p14:creationId xmlns:p14="http://schemas.microsoft.com/office/powerpoint/2010/main" val="1757261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Exercise: Plot Tasks</a:t>
            </a:r>
          </a:p>
        </p:txBody>
      </p:sp>
      <p:pic>
        <p:nvPicPr>
          <p:cNvPr id="4" name="Picture 3"/>
          <p:cNvPicPr>
            <a:picLocks noChangeAspect="1"/>
          </p:cNvPicPr>
          <p:nvPr/>
        </p:nvPicPr>
        <p:blipFill>
          <a:blip r:embed="rId2"/>
          <a:stretch>
            <a:fillRect/>
          </a:stretch>
        </p:blipFill>
        <p:spPr>
          <a:xfrm>
            <a:off x="1931039" y="1403093"/>
            <a:ext cx="8329921" cy="4371356"/>
          </a:xfrm>
          <a:prstGeom prst="rect">
            <a:avLst/>
          </a:prstGeom>
        </p:spPr>
      </p:pic>
    </p:spTree>
    <p:extLst>
      <p:ext uri="{BB962C8B-B14F-4D97-AF65-F5344CB8AC3E}">
        <p14:creationId xmlns:p14="http://schemas.microsoft.com/office/powerpoint/2010/main" val="2922186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Exercise: Plot Tasks</a:t>
            </a:r>
          </a:p>
        </p:txBody>
      </p:sp>
      <p:pic>
        <p:nvPicPr>
          <p:cNvPr id="4" name="Picture 3"/>
          <p:cNvPicPr>
            <a:picLocks noChangeAspect="1"/>
          </p:cNvPicPr>
          <p:nvPr/>
        </p:nvPicPr>
        <p:blipFill>
          <a:blip r:embed="rId2"/>
          <a:stretch>
            <a:fillRect/>
          </a:stretch>
        </p:blipFill>
        <p:spPr>
          <a:xfrm>
            <a:off x="1931039" y="1403093"/>
            <a:ext cx="8329921" cy="4371356"/>
          </a:xfrm>
          <a:prstGeom prst="rect">
            <a:avLst/>
          </a:prstGeom>
        </p:spPr>
      </p:pic>
      <p:sp>
        <p:nvSpPr>
          <p:cNvPr id="6" name="TextBox 5"/>
          <p:cNvSpPr txBox="1"/>
          <p:nvPr/>
        </p:nvSpPr>
        <p:spPr>
          <a:xfrm>
            <a:off x="6412361" y="756762"/>
            <a:ext cx="4395019" cy="830997"/>
          </a:xfrm>
          <a:prstGeom prst="rect">
            <a:avLst/>
          </a:prstGeom>
          <a:noFill/>
        </p:spPr>
        <p:txBody>
          <a:bodyPr wrap="square" rtlCol="0">
            <a:spAutoFit/>
          </a:bodyPr>
          <a:lstStyle/>
          <a:p>
            <a:r>
              <a:rPr lang="en-CA" sz="2400" dirty="0">
                <a:solidFill>
                  <a:schemeClr val="accent2">
                    <a:lumMod val="75000"/>
                  </a:schemeClr>
                </a:solidFill>
              </a:rPr>
              <a:t>Users tend to do the tasks on the left before the tasks on the right</a:t>
            </a:r>
          </a:p>
        </p:txBody>
      </p:sp>
      <p:sp>
        <p:nvSpPr>
          <p:cNvPr id="7" name="TextBox 6"/>
          <p:cNvSpPr txBox="1"/>
          <p:nvPr/>
        </p:nvSpPr>
        <p:spPr>
          <a:xfrm>
            <a:off x="307256" y="2393740"/>
            <a:ext cx="2376949" cy="2677656"/>
          </a:xfrm>
          <a:prstGeom prst="rect">
            <a:avLst/>
          </a:prstGeom>
          <a:noFill/>
        </p:spPr>
        <p:txBody>
          <a:bodyPr wrap="square" rtlCol="0">
            <a:spAutoFit/>
          </a:bodyPr>
          <a:lstStyle/>
          <a:p>
            <a:r>
              <a:rPr lang="en-CA" sz="2800" dirty="0">
                <a:solidFill>
                  <a:schemeClr val="accent2">
                    <a:lumMod val="75000"/>
                  </a:schemeClr>
                </a:solidFill>
              </a:rPr>
              <a:t>Tasks at the top are easy to implement, and produce high value to the user</a:t>
            </a:r>
          </a:p>
        </p:txBody>
      </p:sp>
    </p:spTree>
    <p:extLst>
      <p:ext uri="{BB962C8B-B14F-4D97-AF65-F5344CB8AC3E}">
        <p14:creationId xmlns:p14="http://schemas.microsoft.com/office/powerpoint/2010/main" val="3865483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Results</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841792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4991100"/>
            <a:ext cx="7886700" cy="1236663"/>
          </a:xfrm>
        </p:spPr>
        <p:txBody>
          <a:bodyPr>
            <a:noAutofit/>
          </a:bodyPr>
          <a:lstStyle/>
          <a:p>
            <a:pPr marL="0" indent="0">
              <a:buNone/>
            </a:pPr>
            <a:r>
              <a:rPr lang="en-CA" sz="4000" dirty="0">
                <a:latin typeface="+mj-lt"/>
              </a:rPr>
              <a:t>Stephen Downes</a:t>
            </a:r>
          </a:p>
          <a:p>
            <a:pPr marL="0" indent="0">
              <a:buNone/>
            </a:pPr>
            <a:r>
              <a:rPr lang="en-CA" sz="4000" dirty="0">
                <a:latin typeface="+mj-lt"/>
              </a:rPr>
              <a:t>http://www.downes.ca</a:t>
            </a:r>
          </a:p>
        </p:txBody>
      </p:sp>
      <p:pic>
        <p:nvPicPr>
          <p:cNvPr id="4" name="Picture 3"/>
          <p:cNvPicPr>
            <a:picLocks noChangeAspect="1"/>
          </p:cNvPicPr>
          <p:nvPr/>
        </p:nvPicPr>
        <p:blipFill>
          <a:blip r:embed="rId2"/>
          <a:stretch>
            <a:fillRect/>
          </a:stretch>
        </p:blipFill>
        <p:spPr>
          <a:xfrm>
            <a:off x="2279651" y="769360"/>
            <a:ext cx="6105525" cy="3915353"/>
          </a:xfrm>
          <a:prstGeom prst="rect">
            <a:avLst/>
          </a:prstGeom>
        </p:spPr>
      </p:pic>
    </p:spTree>
    <p:extLst>
      <p:ext uri="{BB962C8B-B14F-4D97-AF65-F5344CB8AC3E}">
        <p14:creationId xmlns:p14="http://schemas.microsoft.com/office/powerpoint/2010/main" val="234232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Users</a:t>
            </a:r>
          </a:p>
        </p:txBody>
      </p:sp>
      <p:sp>
        <p:nvSpPr>
          <p:cNvPr id="3" name="Content Placeholder 2"/>
          <p:cNvSpPr>
            <a:spLocks noGrp="1"/>
          </p:cNvSpPr>
          <p:nvPr>
            <p:ph idx="1"/>
          </p:nvPr>
        </p:nvSpPr>
        <p:spPr/>
        <p:txBody>
          <a:bodyPr/>
          <a:lstStyle/>
          <a:p>
            <a:pPr marL="0" indent="0">
              <a:buNone/>
            </a:pPr>
            <a:r>
              <a:rPr lang="en-CA" dirty="0"/>
              <a:t>Choose a person - yourself, your child, a person you know</a:t>
            </a:r>
          </a:p>
          <a:p>
            <a:pPr marL="0" indent="0">
              <a:buNone/>
            </a:pPr>
            <a:endParaRPr lang="en-CA" dirty="0"/>
          </a:p>
          <a:p>
            <a:pPr lvl="1"/>
            <a:r>
              <a:rPr lang="en-CA" sz="2800" dirty="0"/>
              <a:t>it needs to be a specific person with a name, age, place of residence, educational background. </a:t>
            </a:r>
          </a:p>
          <a:p>
            <a:pPr marL="0" indent="0">
              <a:buNone/>
            </a:pPr>
            <a:endParaRPr lang="en-CA" dirty="0"/>
          </a:p>
          <a:p>
            <a:pPr marL="0" indent="0">
              <a:buNone/>
            </a:pPr>
            <a:r>
              <a:rPr lang="en-CA" dirty="0"/>
              <a:t>Chose a context or environment - do you work at a law office? A grocery store? Are they a teacher? Are they a farmer in the field?</a:t>
            </a:r>
          </a:p>
          <a:p>
            <a:endParaRPr lang="en-CA" dirty="0"/>
          </a:p>
        </p:txBody>
      </p:sp>
    </p:spTree>
    <p:extLst>
      <p:ext uri="{BB962C8B-B14F-4D97-AF65-F5344CB8AC3E}">
        <p14:creationId xmlns:p14="http://schemas.microsoft.com/office/powerpoint/2010/main" val="291146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Sponsors</a:t>
            </a:r>
          </a:p>
        </p:txBody>
      </p:sp>
      <p:sp>
        <p:nvSpPr>
          <p:cNvPr id="3" name="Content Placeholder 2"/>
          <p:cNvSpPr>
            <a:spLocks noGrp="1"/>
          </p:cNvSpPr>
          <p:nvPr>
            <p:ph idx="1"/>
          </p:nvPr>
        </p:nvSpPr>
        <p:spPr/>
        <p:txBody>
          <a:bodyPr/>
          <a:lstStyle/>
          <a:p>
            <a:pPr marL="0" indent="0">
              <a:buNone/>
            </a:pPr>
            <a:r>
              <a:rPr lang="en-CA" dirty="0"/>
              <a:t>Choose a person who would pay for the system </a:t>
            </a:r>
          </a:p>
          <a:p>
            <a:pPr lvl="1"/>
            <a:r>
              <a:rPr lang="en-CA" sz="2800" dirty="0"/>
              <a:t>What problem are they trying to solve?</a:t>
            </a:r>
          </a:p>
          <a:p>
            <a:pPr lvl="1"/>
            <a:r>
              <a:rPr lang="en-CA" sz="2800" dirty="0"/>
              <a:t>Why would they be willing to pay?</a:t>
            </a:r>
          </a:p>
          <a:p>
            <a:pPr marL="0" indent="0">
              <a:buNone/>
            </a:pPr>
            <a:r>
              <a:rPr lang="en-CA" dirty="0"/>
              <a:t>Examples:</a:t>
            </a:r>
          </a:p>
          <a:p>
            <a:pPr lvl="1"/>
            <a:r>
              <a:rPr lang="en-CA" sz="2800" dirty="0"/>
              <a:t>Company investing in training systems</a:t>
            </a:r>
          </a:p>
          <a:p>
            <a:pPr lvl="1"/>
            <a:r>
              <a:rPr lang="en-CA" sz="2800" dirty="0"/>
              <a:t>College or university administrators</a:t>
            </a:r>
          </a:p>
          <a:p>
            <a:pPr lvl="1"/>
            <a:r>
              <a:rPr lang="en-CA" sz="2800" dirty="0"/>
              <a:t>Government employment support official</a:t>
            </a:r>
          </a:p>
          <a:p>
            <a:endParaRPr lang="en-CA" dirty="0"/>
          </a:p>
        </p:txBody>
      </p:sp>
    </p:spTree>
    <p:extLst>
      <p:ext uri="{BB962C8B-B14F-4D97-AF65-F5344CB8AC3E}">
        <p14:creationId xmlns:p14="http://schemas.microsoft.com/office/powerpoint/2010/main" val="225118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Developers</a:t>
            </a:r>
          </a:p>
        </p:txBody>
      </p:sp>
      <p:sp>
        <p:nvSpPr>
          <p:cNvPr id="3" name="Content Placeholder 2"/>
          <p:cNvSpPr>
            <a:spLocks noGrp="1"/>
          </p:cNvSpPr>
          <p:nvPr>
            <p:ph idx="1"/>
          </p:nvPr>
        </p:nvSpPr>
        <p:spPr/>
        <p:txBody>
          <a:bodyPr/>
          <a:lstStyle/>
          <a:p>
            <a:pPr marL="0" indent="0">
              <a:buNone/>
            </a:pPr>
            <a:r>
              <a:rPr lang="en-CA" dirty="0"/>
              <a:t>Choose a specialization (don’t worry if you aren’t really a developer)</a:t>
            </a:r>
          </a:p>
          <a:p>
            <a:pPr marL="0" indent="0">
              <a:buNone/>
            </a:pPr>
            <a:r>
              <a:rPr lang="en-CA" dirty="0"/>
              <a:t>For example:</a:t>
            </a:r>
          </a:p>
          <a:p>
            <a:pPr lvl="1"/>
            <a:r>
              <a:rPr lang="en-CA" sz="2800" dirty="0"/>
              <a:t>Database engineer</a:t>
            </a:r>
          </a:p>
          <a:p>
            <a:pPr lvl="1"/>
            <a:r>
              <a:rPr lang="en-CA" sz="2800" dirty="0"/>
              <a:t>User interface designer</a:t>
            </a:r>
          </a:p>
          <a:p>
            <a:pPr lvl="1"/>
            <a:r>
              <a:rPr lang="en-CA" sz="2800" dirty="0"/>
              <a:t>Platform services</a:t>
            </a:r>
          </a:p>
          <a:p>
            <a:pPr marL="0" indent="0">
              <a:buNone/>
            </a:pPr>
            <a:r>
              <a:rPr lang="en-CA" dirty="0"/>
              <a:t>Ask yourself:</a:t>
            </a:r>
          </a:p>
          <a:p>
            <a:pPr lvl="1"/>
            <a:r>
              <a:rPr lang="en-CA" sz="2800" dirty="0"/>
              <a:t>What information do I need to be able to do the job?</a:t>
            </a:r>
          </a:p>
          <a:p>
            <a:pPr lvl="1"/>
            <a:r>
              <a:rPr lang="en-CA" sz="2800" dirty="0"/>
              <a:t>How does this look like products that already exist?</a:t>
            </a:r>
          </a:p>
        </p:txBody>
      </p:sp>
    </p:spTree>
    <p:extLst>
      <p:ext uri="{BB962C8B-B14F-4D97-AF65-F5344CB8AC3E}">
        <p14:creationId xmlns:p14="http://schemas.microsoft.com/office/powerpoint/2010/main" val="73173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Marketing</a:t>
            </a:r>
          </a:p>
        </p:txBody>
      </p:sp>
      <p:sp>
        <p:nvSpPr>
          <p:cNvPr id="3" name="Content Placeholder 2"/>
          <p:cNvSpPr>
            <a:spLocks noGrp="1"/>
          </p:cNvSpPr>
          <p:nvPr>
            <p:ph idx="1"/>
          </p:nvPr>
        </p:nvSpPr>
        <p:spPr/>
        <p:txBody>
          <a:bodyPr/>
          <a:lstStyle/>
          <a:p>
            <a:pPr marL="0" indent="0">
              <a:buNone/>
            </a:pPr>
            <a:r>
              <a:rPr lang="en-CA" dirty="0"/>
              <a:t>Some roles and questions:</a:t>
            </a:r>
          </a:p>
          <a:p>
            <a:pPr lvl="1"/>
            <a:r>
              <a:rPr lang="en-CA" sz="2800" dirty="0"/>
              <a:t>Business development</a:t>
            </a:r>
          </a:p>
          <a:p>
            <a:pPr lvl="1"/>
            <a:r>
              <a:rPr lang="en-CA" sz="2800" dirty="0"/>
              <a:t>Copy writer</a:t>
            </a:r>
          </a:p>
          <a:p>
            <a:pPr lvl="1"/>
            <a:r>
              <a:rPr lang="en-CA" sz="2800" dirty="0"/>
              <a:t>Purchaser / distributor</a:t>
            </a:r>
          </a:p>
          <a:p>
            <a:pPr marL="0" indent="0">
              <a:buNone/>
            </a:pPr>
            <a:r>
              <a:rPr lang="en-CA" dirty="0"/>
              <a:t>Some marketing questions to ask:</a:t>
            </a:r>
          </a:p>
          <a:p>
            <a:pPr lvl="1"/>
            <a:r>
              <a:rPr lang="en-CA" sz="2800" dirty="0"/>
              <a:t>What’s the best business model? </a:t>
            </a:r>
          </a:p>
          <a:p>
            <a:pPr lvl="1"/>
            <a:r>
              <a:rPr lang="en-CA" sz="2800" dirty="0"/>
              <a:t>How can it address client needs?</a:t>
            </a:r>
          </a:p>
          <a:p>
            <a:pPr lvl="1"/>
            <a:r>
              <a:rPr lang="en-CA" sz="2800" dirty="0"/>
              <a:t>Where are the best channels to market it?</a:t>
            </a:r>
          </a:p>
        </p:txBody>
      </p:sp>
    </p:spTree>
    <p:extLst>
      <p:ext uri="{BB962C8B-B14F-4D97-AF65-F5344CB8AC3E}">
        <p14:creationId xmlns:p14="http://schemas.microsoft.com/office/powerpoint/2010/main" val="1364521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1277</Words>
  <Application>Microsoft Office PowerPoint</Application>
  <PresentationFormat>Widescreen</PresentationFormat>
  <Paragraphs>278</Paragraphs>
  <Slides>53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Times New Roman</vt:lpstr>
      <vt:lpstr>Office Theme</vt:lpstr>
      <vt:lpstr> Developing a Personal Learning Infrastructure</vt:lpstr>
      <vt:lpstr>PowerPoint Presentation</vt:lpstr>
      <vt:lpstr>Agenda</vt:lpstr>
      <vt:lpstr>Introductions and Aliases</vt:lpstr>
      <vt:lpstr>Introductions and Aliases</vt:lpstr>
      <vt:lpstr>Users</vt:lpstr>
      <vt:lpstr>Sponsors</vt:lpstr>
      <vt:lpstr>Developers</vt:lpstr>
      <vt:lpstr>Marketing</vt:lpstr>
      <vt:lpstr>Operations and Maintenance</vt:lpstr>
      <vt:lpstr>What is a PLE?</vt:lpstr>
      <vt:lpstr>Overview of the Concept of PLEs</vt:lpstr>
      <vt:lpstr>Properties of the PLE…</vt:lpstr>
      <vt:lpstr>The Network of PLEs</vt:lpstr>
      <vt:lpstr>The Social Network of PLEs</vt:lpstr>
      <vt:lpstr>Properties of the Network…</vt:lpstr>
      <vt:lpstr>Why a personal learning environment?</vt:lpstr>
      <vt:lpstr>Value Proposition Workshop</vt:lpstr>
      <vt:lpstr>What is a PLE? </vt:lpstr>
      <vt:lpstr>The Value Proposition…</vt:lpstr>
      <vt:lpstr>Value Proposition Workshop</vt:lpstr>
      <vt:lpstr>Elements of the PLE</vt:lpstr>
      <vt:lpstr>Course Provider Perspective</vt:lpstr>
      <vt:lpstr>The Student’s Perspective</vt:lpstr>
      <vt:lpstr>gRSShopper</vt:lpstr>
      <vt:lpstr>The design is based on putting the learner at the centre</vt:lpstr>
      <vt:lpstr>PowerPoint Presentation</vt:lpstr>
      <vt:lpstr>Roles and Tasks Workshop</vt:lpstr>
      <vt:lpstr>What Tasks Will Users Perform?</vt:lpstr>
      <vt:lpstr>What Role Does a PLE Fulfil?</vt:lpstr>
      <vt:lpstr>What Tasks Will Users Perform?</vt:lpstr>
      <vt:lpstr>Underlying Technologies</vt:lpstr>
      <vt:lpstr>Personal Learning Record</vt:lpstr>
      <vt:lpstr>Core interaction elements in cloud technologies</vt:lpstr>
      <vt:lpstr>RRN Aggregation and Storage</vt:lpstr>
      <vt:lpstr>Core interaction elements in cloud technologies</vt:lpstr>
      <vt:lpstr>Email – POP, IMAP, SMTP</vt:lpstr>
      <vt:lpstr>RSS</vt:lpstr>
      <vt:lpstr>API / REST / JSON</vt:lpstr>
      <vt:lpstr>OAuth</vt:lpstr>
      <vt:lpstr>Underlying common e-learning technologies</vt:lpstr>
      <vt:lpstr>Learning Resources – LOM, Packaging</vt:lpstr>
      <vt:lpstr>Resources – SCORM Run Time Envrionment</vt:lpstr>
      <vt:lpstr>IMS Learning Tools Interoperability (LTI)</vt:lpstr>
      <vt:lpstr>The eXperience API</vt:lpstr>
      <vt:lpstr>Task Priorization Exercise</vt:lpstr>
      <vt:lpstr>What Tasks Will Users Perform?</vt:lpstr>
      <vt:lpstr>Building the PLE environment</vt:lpstr>
      <vt:lpstr>Building the PLE environment</vt:lpstr>
      <vt:lpstr>Exercise: Plot Tasks</vt:lpstr>
      <vt:lpstr>Exercise: Plot Tasks</vt:lpstr>
      <vt:lpstr>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35</cp:revision>
  <dcterms:created xsi:type="dcterms:W3CDTF">2015-12-01T06:34:54Z</dcterms:created>
  <dcterms:modified xsi:type="dcterms:W3CDTF">2016-07-29T05:07:16Z</dcterms:modified>
</cp:coreProperties>
</file>